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258" r:id="rId3"/>
    <p:sldId id="259" r:id="rId4"/>
    <p:sldId id="260" r:id="rId5"/>
    <p:sldId id="263" r:id="rId6"/>
    <p:sldId id="273" r:id="rId7"/>
    <p:sldId id="274" r:id="rId8"/>
    <p:sldId id="266" r:id="rId9"/>
    <p:sldId id="267" r:id="rId10"/>
    <p:sldId id="270" r:id="rId11"/>
    <p:sldId id="268" r:id="rId12"/>
    <p:sldId id="272"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237" autoAdjust="0"/>
  </p:normalViewPr>
  <p:slideViewPr>
    <p:cSldViewPr snapToGrid="0">
      <p:cViewPr>
        <p:scale>
          <a:sx n="75" d="100"/>
          <a:sy n="75" d="100"/>
        </p:scale>
        <p:origin x="288" y="14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5B327-1E57-47E3-893F-1ABDD3696E24}" type="datetimeFigureOut">
              <a:rPr lang="en-GB" smtClean="0"/>
              <a:t>24/06/2021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62CB50-CF79-4721-B464-BC3470E50117}" type="slidenum">
              <a:rPr lang="en-GB" smtClean="0"/>
              <a:t>‹#›</a:t>
            </a:fld>
            <a:endParaRPr lang="en-GB"/>
          </a:p>
        </p:txBody>
      </p:sp>
    </p:spTree>
    <p:extLst>
      <p:ext uri="{BB962C8B-B14F-4D97-AF65-F5344CB8AC3E}">
        <p14:creationId xmlns:p14="http://schemas.microsoft.com/office/powerpoint/2010/main" val="278582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The project began when discussions between Harri Bettsworth from the MTI course and I concluded with us wanting to collaborate on a game, with Harri wanting to focus on composing for a horror game for her work. The inspirations for the composing and game design are the same, with games and movies such as The Shining by Stanley Kubrick (1980), Eraserhead by David Lynch (1977), and Silent Hill 2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Tsuboyama</a:t>
            </a:r>
            <a:r>
              <a:rPr lang="en-GB" sz="1800" dirty="0">
                <a:effectLst/>
                <a:latin typeface="Calibri" panose="020F0502020204030204" pitchFamily="34" charset="0"/>
                <a:ea typeface="Calibri" panose="020F0502020204030204" pitchFamily="34" charset="0"/>
                <a:cs typeface="Times New Roman" panose="02020603050405020304" pitchFamily="18" charset="0"/>
              </a:rPr>
              <a:t>, 2001) directly influencing the sound and game design with their shared theme of Surreal Horror. </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The theme of the design is surreal horror and the uncanny valley, which is a term to describe when things, such as people, seem to look realistic and lifelike, but not 100%. This is the feeling you get when you see a mannequin in the corner of your eye and think it’s a person, or the feeling that makes animatronic robots so creepy.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The theme of surreal horror is nightmarish, with dreamlike imagery and audio. Surreal horror is why clowns are scary. Surreal doesn’t have to be horror, as anything that causes the uncanny feeling is surreal, however exploring this theme with spatialised audio and VR imagery can lead to a truly terrifying experience.</a:t>
            </a:r>
            <a:endParaRPr lang="en-GB" dirty="0"/>
          </a:p>
        </p:txBody>
      </p:sp>
      <p:sp>
        <p:nvSpPr>
          <p:cNvPr id="4" name="Slide Number Placeholder 3"/>
          <p:cNvSpPr>
            <a:spLocks noGrp="1"/>
          </p:cNvSpPr>
          <p:nvPr>
            <p:ph type="sldNum" sz="quarter" idx="5"/>
          </p:nvPr>
        </p:nvSpPr>
        <p:spPr/>
        <p:txBody>
          <a:bodyPr/>
          <a:lstStyle/>
          <a:p>
            <a:fld id="{5C62CB50-CF79-4721-B464-BC3470E50117}" type="slidenum">
              <a:rPr lang="en-GB" smtClean="0"/>
              <a:t>3</a:t>
            </a:fld>
            <a:endParaRPr lang="en-GB"/>
          </a:p>
        </p:txBody>
      </p:sp>
    </p:spTree>
    <p:extLst>
      <p:ext uri="{BB962C8B-B14F-4D97-AF65-F5344CB8AC3E}">
        <p14:creationId xmlns:p14="http://schemas.microsoft.com/office/powerpoint/2010/main" val="389981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Risk management is important with a project of this side, however I thought it would be best to demonstrate first why I am confident with the project.</a:t>
            </a:r>
          </a:p>
          <a:p>
            <a:endParaRPr lang="en-GB" dirty="0"/>
          </a:p>
          <a:p>
            <a:r>
              <a:rPr lang="en-GB" dirty="0"/>
              <a:t>This is a simple beginning prototype for the project, but already you can see that the important features of the game are taking place, with custom player interaction and interactive spatialised audio. Features such as closed captioning are demonstrated here to show how different techniques can be used to help create a more intuitive experience for some users</a:t>
            </a:r>
          </a:p>
        </p:txBody>
      </p:sp>
      <p:sp>
        <p:nvSpPr>
          <p:cNvPr id="4" name="Slide Number Placeholder 3"/>
          <p:cNvSpPr>
            <a:spLocks noGrp="1"/>
          </p:cNvSpPr>
          <p:nvPr>
            <p:ph type="sldNum" sz="quarter" idx="5"/>
          </p:nvPr>
        </p:nvSpPr>
        <p:spPr/>
        <p:txBody>
          <a:bodyPr/>
          <a:lstStyle/>
          <a:p>
            <a:fld id="{5C62CB50-CF79-4721-B464-BC3470E50117}" type="slidenum">
              <a:rPr lang="en-GB" smtClean="0"/>
              <a:t>12</a:t>
            </a:fld>
            <a:endParaRPr lang="en-GB"/>
          </a:p>
        </p:txBody>
      </p:sp>
    </p:spTree>
    <p:extLst>
      <p:ext uri="{BB962C8B-B14F-4D97-AF65-F5344CB8AC3E}">
        <p14:creationId xmlns:p14="http://schemas.microsoft.com/office/powerpoint/2010/main" val="1845836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a Surreal Horror VR game is Resident Evil 7 Biohazard VR. This original console game was ported to the VR platform, as if the original game wasn’t scary enough. RE7’s surreal horror experience is easily understood once you watch a 7ft woman climb through a window vomiting bees at you in VR. Resident Evil 7 is very successful at being an immersive and scary game, with amazing sound design to improve this, whether you are listening to heavy boots walking on the floorboards you are lay under, or whether you are listening to the big boss enemy smashing through walls as he chases you down hallways.</a:t>
            </a:r>
          </a:p>
          <a:p>
            <a:endParaRPr lang="en-GB" dirty="0"/>
          </a:p>
          <a:p>
            <a:r>
              <a:rPr lang="en-GB" dirty="0"/>
              <a:t>Resident Evil 7, and many other horror games are great inspirations on how to model environments and create scary moments throughout the VR experience I am developing.</a:t>
            </a:r>
          </a:p>
        </p:txBody>
      </p:sp>
      <p:sp>
        <p:nvSpPr>
          <p:cNvPr id="4" name="Slide Number Placeholder 3"/>
          <p:cNvSpPr>
            <a:spLocks noGrp="1"/>
          </p:cNvSpPr>
          <p:nvPr>
            <p:ph type="sldNum" sz="quarter" idx="5"/>
          </p:nvPr>
        </p:nvSpPr>
        <p:spPr/>
        <p:txBody>
          <a:bodyPr/>
          <a:lstStyle/>
          <a:p>
            <a:fld id="{5C62CB50-CF79-4721-B464-BC3470E50117}" type="slidenum">
              <a:rPr lang="en-GB" smtClean="0"/>
              <a:t>4</a:t>
            </a:fld>
            <a:endParaRPr lang="en-GB"/>
          </a:p>
        </p:txBody>
      </p:sp>
    </p:spTree>
    <p:extLst>
      <p:ext uri="{BB962C8B-B14F-4D97-AF65-F5344CB8AC3E}">
        <p14:creationId xmlns:p14="http://schemas.microsoft.com/office/powerpoint/2010/main" val="366596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terms of creating an audio-visual experience, the games Outer Wilds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Beachum</a:t>
            </a:r>
            <a:r>
              <a:rPr lang="en-GB" sz="1800" dirty="0">
                <a:effectLst/>
                <a:latin typeface="Calibri" panose="020F0502020204030204" pitchFamily="34" charset="0"/>
                <a:ea typeface="Calibri" panose="020F0502020204030204" pitchFamily="34" charset="0"/>
                <a:cs typeface="Times New Roman" panose="02020603050405020304" pitchFamily="18" charset="0"/>
              </a:rPr>
              <a:t>, 2019)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Hellblade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Senua’s</a:t>
            </a:r>
            <a:r>
              <a:rPr lang="en-GB" sz="1800" dirty="0">
                <a:effectLst/>
                <a:latin typeface="Calibri" panose="020F0502020204030204" pitchFamily="34" charset="0"/>
                <a:ea typeface="Calibri" panose="020F0502020204030204" pitchFamily="34" charset="0"/>
                <a:cs typeface="Times New Roman" panose="02020603050405020304" pitchFamily="18" charset="0"/>
              </a:rPr>
              <a:t> Sacrifice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Antoniades</a:t>
            </a:r>
            <a:r>
              <a:rPr lang="en-GB" sz="1800" dirty="0">
                <a:effectLst/>
                <a:latin typeface="Calibri" panose="020F0502020204030204" pitchFamily="34" charset="0"/>
                <a:ea typeface="Calibri" panose="020F0502020204030204" pitchFamily="34" charset="0"/>
                <a:cs typeface="Times New Roman" panose="02020603050405020304" pitchFamily="18" charset="0"/>
              </a:rPr>
              <a:t>, 2017) have both influenced the design. The Outer Wilds soundtrack is played in part by multiple in game characters, slowly introducing the player to the soundtrack before giving them the ability to listen to all characters playing together. This way of incorporating the soundtrack into the game world engaged me immensely and similar effects would benefit my VR experience.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Hellblade</a:t>
            </a:r>
            <a:r>
              <a:rPr lang="en-GB" sz="1800" dirty="0">
                <a:effectLst/>
                <a:latin typeface="Calibri" panose="020F0502020204030204" pitchFamily="34" charset="0"/>
                <a:ea typeface="Calibri" panose="020F0502020204030204" pitchFamily="34" charset="0"/>
                <a:cs typeface="Times New Roman" panose="02020603050405020304" pitchFamily="18" charset="0"/>
              </a:rPr>
              <a:t> also uses immersive audio to improve the experience, using binaural audio to mimic psychosis. Similar effects could help build on the surrealist horror effect of my VR project.</a:t>
            </a:r>
            <a:endParaRPr lang="en-GB" dirty="0"/>
          </a:p>
          <a:p>
            <a:endParaRPr lang="en-GB" dirty="0"/>
          </a:p>
          <a:p>
            <a:r>
              <a:rPr lang="en-GB" dirty="0"/>
              <a:t>To list some more non VR game influences;</a:t>
            </a:r>
          </a:p>
          <a:p>
            <a:endParaRPr lang="en-GB" dirty="0"/>
          </a:p>
          <a:p>
            <a:r>
              <a:rPr lang="en-GB" dirty="0"/>
              <a:t>Silent hill 2 uses unique sounds for its sound effects such as footsteps on broken glass to surprise the player constantly and to create an unsettling environment</a:t>
            </a:r>
          </a:p>
          <a:p>
            <a:endParaRPr lang="en-GB" dirty="0"/>
          </a:p>
          <a:p>
            <a:r>
              <a:rPr lang="en-GB" dirty="0"/>
              <a:t>Outlast limits on screen display to a hand camcorder that has </a:t>
            </a:r>
            <a:r>
              <a:rPr lang="en-GB" dirty="0" err="1"/>
              <a:t>nightvision</a:t>
            </a:r>
            <a:r>
              <a:rPr lang="en-GB" dirty="0"/>
              <a:t> to act as the players light source. This form of </a:t>
            </a:r>
            <a:r>
              <a:rPr lang="en-GB" dirty="0" err="1"/>
              <a:t>diagetic</a:t>
            </a:r>
            <a:r>
              <a:rPr lang="en-GB" dirty="0"/>
              <a:t> UI is great for immersing the player into the game play as the lack of information about the game state can increase anxiety, whilst also the lack of UI can help the player feel like they are the character being portrayed by the game.</a:t>
            </a:r>
          </a:p>
          <a:p>
            <a:endParaRPr lang="en-GB" dirty="0"/>
          </a:p>
          <a:p>
            <a:r>
              <a:rPr lang="en-GB" dirty="0" err="1"/>
              <a:t>Deadspace</a:t>
            </a:r>
            <a:r>
              <a:rPr lang="en-GB" dirty="0"/>
              <a:t> used a freaky and anxiety inducing soundtrack to intensify the visual jump scare horror aspect of the game, whilst focusing the visuals on quick </a:t>
            </a:r>
            <a:r>
              <a:rPr lang="en-GB" dirty="0" err="1"/>
              <a:t>gorey</a:t>
            </a:r>
            <a:r>
              <a:rPr lang="en-GB" dirty="0"/>
              <a:t> </a:t>
            </a:r>
            <a:r>
              <a:rPr lang="en-GB" dirty="0" err="1"/>
              <a:t>jumpscares</a:t>
            </a:r>
            <a:r>
              <a:rPr lang="en-GB" dirty="0"/>
              <a:t>. A lot of the horror in </a:t>
            </a:r>
            <a:r>
              <a:rPr lang="en-GB" dirty="0" err="1"/>
              <a:t>deadspace</a:t>
            </a:r>
            <a:r>
              <a:rPr lang="en-GB" dirty="0"/>
              <a:t> can be characterised as just plainly gross and not scary, a describing factor of a lot of Surreal horror experiences</a:t>
            </a:r>
          </a:p>
          <a:p>
            <a:endParaRPr lang="en-GB" dirty="0"/>
          </a:p>
          <a:p>
            <a:r>
              <a:rPr lang="en-GB" dirty="0"/>
              <a:t>Doom was one of the first games to use a heavy hitting soundtrack to keep the action going, simply by putting the player in a killing demons mood. Doom is a great example of how soundtracks can pace a game. Doom avoids silence to cause constant action, where a horror experience may use silence to cause constant anxiety</a:t>
            </a:r>
          </a:p>
          <a:p>
            <a:endParaRPr lang="en-GB" dirty="0"/>
          </a:p>
          <a:p>
            <a:r>
              <a:rPr lang="en-GB" dirty="0"/>
              <a:t>Of course there are also VR experience influences such as no mans sky, which has a vast suite of options to enable inclusivity in their VR games, like toggling the rendering of the player character to help people with motion sickness issues. Horror experiences often lack inclusivity options as being helped during a horror experience can often stop it from being scary, however I believe inclusivity is important in a medium such as VR due to the increased physical demand of the platform.</a:t>
            </a:r>
          </a:p>
          <a:p>
            <a:endParaRPr lang="en-GB" dirty="0"/>
          </a:p>
          <a:p>
            <a:r>
              <a:rPr lang="en-GB" dirty="0"/>
              <a:t>Five Nights at Freddy’s VR is also worth mentioning, as the whole game takes place from one location with the player being unable to move around, the entire horror experience is built on immersive audio backed up with visual </a:t>
            </a:r>
            <a:r>
              <a:rPr lang="en-GB" dirty="0" err="1"/>
              <a:t>jumpscares</a:t>
            </a:r>
            <a:r>
              <a:rPr lang="en-GB" dirty="0"/>
              <a:t>.</a:t>
            </a:r>
          </a:p>
        </p:txBody>
      </p:sp>
      <p:sp>
        <p:nvSpPr>
          <p:cNvPr id="4" name="Slide Number Placeholder 3"/>
          <p:cNvSpPr>
            <a:spLocks noGrp="1"/>
          </p:cNvSpPr>
          <p:nvPr>
            <p:ph type="sldNum" sz="quarter" idx="5"/>
          </p:nvPr>
        </p:nvSpPr>
        <p:spPr/>
        <p:txBody>
          <a:bodyPr/>
          <a:lstStyle/>
          <a:p>
            <a:fld id="{5C62CB50-CF79-4721-B464-BC3470E50117}" type="slidenum">
              <a:rPr lang="en-GB" smtClean="0"/>
              <a:t>5</a:t>
            </a:fld>
            <a:endParaRPr lang="en-GB"/>
          </a:p>
        </p:txBody>
      </p:sp>
    </p:spTree>
    <p:extLst>
      <p:ext uri="{BB962C8B-B14F-4D97-AF65-F5344CB8AC3E}">
        <p14:creationId xmlns:p14="http://schemas.microsoft.com/office/powerpoint/2010/main" val="1061767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split </a:t>
            </a:r>
            <a:r>
              <a:rPr lang="en-GB" dirty="0" err="1"/>
              <a:t>theinitial</a:t>
            </a:r>
            <a:r>
              <a:rPr lang="en-GB" dirty="0"/>
              <a:t> experience design into 3 sections, the story rules, the technical details and the technical problems.</a:t>
            </a:r>
          </a:p>
          <a:p>
            <a:endParaRPr lang="en-GB" dirty="0"/>
          </a:p>
          <a:p>
            <a:r>
              <a:rPr lang="en-GB" dirty="0"/>
              <a:t>The experience rules are simple, as the player makes their way through the narrative, the story will slowly be revealed to them through interaction with objects throughout the scene. As you progress through the experience, the realism starts to fade away and surreal uncanny horror events start to unfold. The story will be linear, however it can be experienced in multiple ways, with most of the experience being in-doors in the same environment. Its important to design the game with audio in mind, the soundscape will receive a lot of focus during development.</a:t>
            </a:r>
          </a:p>
          <a:p>
            <a:endParaRPr lang="en-GB" dirty="0"/>
          </a:p>
          <a:p>
            <a:r>
              <a:rPr lang="en-GB" dirty="0"/>
              <a:t>Some of the technical details are obvious such as interactable items and 6 degrees of freedom </a:t>
            </a:r>
            <a:r>
              <a:rPr lang="en-GB" dirty="0" err="1"/>
              <a:t>vr</a:t>
            </a:r>
            <a:r>
              <a:rPr lang="en-GB" dirty="0"/>
              <a:t> headset tracking, however new methods such as hip tracking may be used to improve the movement experience throughout the game, and the environment will be realistic but also surreal, so intensive effects will be used.</a:t>
            </a:r>
          </a:p>
          <a:p>
            <a:endParaRPr lang="en-GB" dirty="0"/>
          </a:p>
          <a:p>
            <a:r>
              <a:rPr lang="en-GB" dirty="0"/>
              <a:t>Lastly, you can see some technology limitations and some of the possible solutions. Such as wanting to use the Oculus Store due to having a larger market share which would require the use of an Oculus headset, forcing the experience to work on a standalone headset to get effective use of said marketplace.</a:t>
            </a:r>
          </a:p>
          <a:p>
            <a:endParaRPr lang="en-GB" dirty="0"/>
          </a:p>
          <a:p>
            <a:endParaRPr lang="en-GB" dirty="0"/>
          </a:p>
        </p:txBody>
      </p:sp>
      <p:sp>
        <p:nvSpPr>
          <p:cNvPr id="4" name="Slide Number Placeholder 3"/>
          <p:cNvSpPr>
            <a:spLocks noGrp="1"/>
          </p:cNvSpPr>
          <p:nvPr>
            <p:ph type="sldNum" sz="quarter" idx="5"/>
          </p:nvPr>
        </p:nvSpPr>
        <p:spPr/>
        <p:txBody>
          <a:bodyPr/>
          <a:lstStyle/>
          <a:p>
            <a:fld id="{5C62CB50-CF79-4721-B464-BC3470E50117}" type="slidenum">
              <a:rPr lang="en-GB" smtClean="0"/>
              <a:t>6</a:t>
            </a:fld>
            <a:endParaRPr lang="en-GB"/>
          </a:p>
        </p:txBody>
      </p:sp>
    </p:spTree>
    <p:extLst>
      <p:ext uri="{BB962C8B-B14F-4D97-AF65-F5344CB8AC3E}">
        <p14:creationId xmlns:p14="http://schemas.microsoft.com/office/powerpoint/2010/main" val="1115433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story hasn’t been developed for the experience fully, however some details are already clearly in-place. </a:t>
            </a:r>
          </a:p>
          <a:p>
            <a:endParaRPr lang="en-GB" dirty="0"/>
          </a:p>
          <a:p>
            <a:pPr algn="l" rtl="0" fontAlgn="auto"/>
            <a:r>
              <a:rPr lang="en-GB" b="0" i="0" dirty="0">
                <a:solidFill>
                  <a:srgbClr val="323B4A"/>
                </a:solidFill>
                <a:effectLst/>
                <a:latin typeface="inherit"/>
              </a:rPr>
              <a:t>Game starts grounded in realism and then slowly shifts into uncanny, surrealism and creepy</a:t>
            </a:r>
          </a:p>
          <a:p>
            <a:pPr algn="l" rtl="0" fontAlgn="auto"/>
            <a:r>
              <a:rPr lang="en-GB" b="0" i="0" dirty="0">
                <a:solidFill>
                  <a:srgbClr val="323B4A"/>
                </a:solidFill>
                <a:effectLst/>
                <a:latin typeface="inherit"/>
              </a:rPr>
              <a:t>Player controls a Cop character, who is entering a property where suspicious behaviour has been noted.</a:t>
            </a:r>
          </a:p>
          <a:p>
            <a:pPr algn="l" rtl="0" fontAlgn="auto"/>
            <a:r>
              <a:rPr lang="en-GB" b="0" i="0" dirty="0">
                <a:solidFill>
                  <a:srgbClr val="323B4A"/>
                </a:solidFill>
                <a:effectLst/>
                <a:latin typeface="inherit"/>
              </a:rPr>
              <a:t>Cop gets locked into the house, with the door disappearing behind him</a:t>
            </a:r>
          </a:p>
          <a:p>
            <a:pPr algn="l" rtl="0" fontAlgn="auto"/>
            <a:r>
              <a:rPr lang="en-GB" b="0" i="0" dirty="0">
                <a:solidFill>
                  <a:srgbClr val="323B4A"/>
                </a:solidFill>
                <a:effectLst/>
                <a:latin typeface="inherit"/>
              </a:rPr>
              <a:t>Player is given initial details over the radio, but the player has to work out </a:t>
            </a:r>
            <a:r>
              <a:rPr lang="en-GB" b="0" i="0" dirty="0" err="1">
                <a:solidFill>
                  <a:srgbClr val="323B4A"/>
                </a:solidFill>
                <a:effectLst/>
                <a:latin typeface="inherit"/>
              </a:rPr>
              <a:t>whats</a:t>
            </a:r>
            <a:r>
              <a:rPr lang="en-GB" b="0" i="0" dirty="0">
                <a:solidFill>
                  <a:srgbClr val="323B4A"/>
                </a:solidFill>
                <a:effectLst/>
                <a:latin typeface="inherit"/>
              </a:rPr>
              <a:t> going on by themselves, using story objects and events scattered around the home</a:t>
            </a:r>
          </a:p>
          <a:p>
            <a:pPr algn="l" rtl="0" fontAlgn="auto"/>
            <a:r>
              <a:rPr lang="en-GB" b="0" i="0" dirty="0">
                <a:solidFill>
                  <a:srgbClr val="323B4A"/>
                </a:solidFill>
                <a:effectLst/>
                <a:latin typeface="inherit"/>
              </a:rPr>
              <a:t>the home changes in layout and appearance, with other characters some times appearing just out of reach</a:t>
            </a:r>
          </a:p>
          <a:p>
            <a:pPr algn="l" rtl="0" fontAlgn="auto"/>
            <a:r>
              <a:rPr lang="en-GB" b="0" i="0" dirty="0">
                <a:solidFill>
                  <a:srgbClr val="323B4A"/>
                </a:solidFill>
                <a:effectLst/>
                <a:latin typeface="inherit"/>
              </a:rPr>
              <a:t>Cop is outfitted with some equipment, such as a loaded gun (</a:t>
            </a:r>
            <a:r>
              <a:rPr lang="en-GB" b="0" i="0" dirty="0" err="1">
                <a:solidFill>
                  <a:srgbClr val="323B4A"/>
                </a:solidFill>
                <a:effectLst/>
                <a:latin typeface="inherit"/>
              </a:rPr>
              <a:t>Thats</a:t>
            </a:r>
            <a:r>
              <a:rPr lang="en-GB" b="0" i="0" dirty="0">
                <a:solidFill>
                  <a:srgbClr val="323B4A"/>
                </a:solidFill>
                <a:effectLst/>
                <a:latin typeface="inherit"/>
              </a:rPr>
              <a:t> pointless), a crappy flashlight and a non-functioning radio</a:t>
            </a:r>
          </a:p>
          <a:p>
            <a:pPr algn="l" rtl="0" fontAlgn="auto"/>
            <a:r>
              <a:rPr lang="en-GB" b="0" i="0" dirty="0">
                <a:solidFill>
                  <a:srgbClr val="323B4A"/>
                </a:solidFill>
                <a:effectLst/>
                <a:latin typeface="inherit"/>
              </a:rPr>
              <a:t>The radio eventually starts making noises too, with those noises soon transitioning into sounds coming from inside the characters mind</a:t>
            </a:r>
          </a:p>
          <a:p>
            <a:pPr algn="l" rtl="0" fontAlgn="auto"/>
            <a:r>
              <a:rPr lang="en-GB" b="0" i="0" dirty="0">
                <a:solidFill>
                  <a:srgbClr val="323B4A"/>
                </a:solidFill>
                <a:effectLst/>
                <a:latin typeface="inherit"/>
              </a:rPr>
              <a:t>Goal is to escape the home alive</a:t>
            </a:r>
          </a:p>
          <a:p>
            <a:endParaRPr lang="en-GB" dirty="0"/>
          </a:p>
        </p:txBody>
      </p:sp>
      <p:sp>
        <p:nvSpPr>
          <p:cNvPr id="4" name="Slide Number Placeholder 3"/>
          <p:cNvSpPr>
            <a:spLocks noGrp="1"/>
          </p:cNvSpPr>
          <p:nvPr>
            <p:ph type="sldNum" sz="quarter" idx="5"/>
          </p:nvPr>
        </p:nvSpPr>
        <p:spPr/>
        <p:txBody>
          <a:bodyPr/>
          <a:lstStyle/>
          <a:p>
            <a:fld id="{5C62CB50-CF79-4721-B464-BC3470E50117}" type="slidenum">
              <a:rPr lang="en-GB" smtClean="0"/>
              <a:t>7</a:t>
            </a:fld>
            <a:endParaRPr lang="en-GB"/>
          </a:p>
        </p:txBody>
      </p:sp>
    </p:spTree>
    <p:extLst>
      <p:ext uri="{BB962C8B-B14F-4D97-AF65-F5344CB8AC3E}">
        <p14:creationId xmlns:p14="http://schemas.microsoft.com/office/powerpoint/2010/main" val="298908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the past, I have worked on multiple VR and non-VR games, with VR examples being Void, a VR exploration game, and Unlikely Things, a VR artwork experience. My experience with VR and game development is in Unity, A game development tool, and therefore this will be the tool I use to develop my VR major project. Aspects such as virtual reality locomotion, interaction and spatialised audio are features I have developed before, with advanced lighting and special effects also being features I am familiar with developing. This leads me to the prototype. This proposal and experience design has been developed alongside a Horror VR prototype, that has interactable items such as flashlights, knobs, and levers, with interactive spatialised audio with closed captions all pre-developed. This enables me to be more confident in the 10-week development cycle of the project.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Frameworks such as Guiding with a Soft Touch by Mark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Tempini</a:t>
            </a:r>
            <a:r>
              <a:rPr lang="en-GB" sz="1800" dirty="0">
                <a:effectLst/>
                <a:latin typeface="Calibri" panose="020F0502020204030204" pitchFamily="34" charset="0"/>
                <a:ea typeface="Calibri" panose="020F0502020204030204" pitchFamily="34" charset="0"/>
                <a:cs typeface="Times New Roman" panose="02020603050405020304" pitchFamily="18" charset="0"/>
              </a:rPr>
              <a:t> (2019) will be used to develop strategies for directing the players attention, and frameworks for immersing users in virtual reality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Kanamgotov</a:t>
            </a:r>
            <a:r>
              <a:rPr lang="en-GB" sz="1800" dirty="0">
                <a:effectLst/>
                <a:latin typeface="Calibri" panose="020F0502020204030204" pitchFamily="34" charset="0"/>
                <a:ea typeface="Calibri" panose="020F0502020204030204" pitchFamily="34" charset="0"/>
                <a:cs typeface="Times New Roman" panose="02020603050405020304" pitchFamily="18" charset="0"/>
              </a:rPr>
              <a:t>, 2015) will be followed to help create a truly engaging Audio-Visual horror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practice-based research project is being tackled with a methodology developed by Candy and Edmonds (2018) due to my experience with the techniques outlined. The overall focus of the project isn’t to necessarily develop new research for the field, but instead to apply research from the field into a practical project. By using a RIPA style of prototyping, something that is usually apart of my development strategies, I will be able to collate research and develop techniques and practices for creating immersive Audio-Visual VR experiences. Whilst designing the VR experience, a 6-part methodology</a:t>
            </a:r>
            <a:r>
              <a:rPr lang="en-GB" sz="1800" dirty="0">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from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Polcar</a:t>
            </a:r>
            <a:r>
              <a:rPr lang="en-GB" sz="1800" dirty="0">
                <a:effectLst/>
                <a:latin typeface="Calibri" panose="020F0502020204030204" pitchFamily="34" charset="0"/>
                <a:ea typeface="Calibri" panose="020F0502020204030204" pitchFamily="34" charset="0"/>
                <a:cs typeface="Times New Roman" panose="02020603050405020304" pitchFamily="18" charset="0"/>
              </a:rPr>
              <a:t>, Gregor,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Horejsi</a:t>
            </a:r>
            <a:r>
              <a:rPr lang="en-GB" sz="1800" dirty="0">
                <a:effectLst/>
                <a:latin typeface="Calibri" panose="020F0502020204030204" pitchFamily="34" charset="0"/>
                <a:ea typeface="Calibri" panose="020F0502020204030204" pitchFamily="34" charset="0"/>
                <a:cs typeface="Times New Roman" panose="02020603050405020304" pitchFamily="18" charset="0"/>
              </a:rPr>
              <a:t>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Kopecek</a:t>
            </a:r>
            <a:r>
              <a:rPr lang="en-GB" sz="1800" dirty="0">
                <a:effectLst/>
                <a:latin typeface="Calibri" panose="020F0502020204030204" pitchFamily="34" charset="0"/>
                <a:ea typeface="Calibri" panose="020F0502020204030204" pitchFamily="34" charset="0"/>
                <a:cs typeface="Times New Roman" panose="02020603050405020304" pitchFamily="18" charset="0"/>
              </a:rPr>
              <a:t>, (2016) will be used to help generate a methodical approach to tackling the development as the project grows in size and scope. This will in-turn enable me to develop new research for the field, despite it not being a specific aim of the project to do 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5C62CB50-CF79-4721-B464-BC3470E50117}" type="slidenum">
              <a:rPr lang="en-GB" smtClean="0"/>
              <a:t>8</a:t>
            </a:fld>
            <a:endParaRPr lang="en-GB"/>
          </a:p>
        </p:txBody>
      </p:sp>
    </p:spTree>
    <p:extLst>
      <p:ext uri="{BB962C8B-B14F-4D97-AF65-F5344CB8AC3E}">
        <p14:creationId xmlns:p14="http://schemas.microsoft.com/office/powerpoint/2010/main" val="2923631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timeline from development begins at week 1 with initial development, with testing beginning at week 3. I plan to then by week 4 have a solid prototype that I can then begin implementing a story into the experience. Then between week 5 and week 8, marketing and distribution will begin, with a social media campaign and digital store rollout, with the final weeks left allowing be to focus on polish and developing a website and a transmedia storyline to generate interest with the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development and audio composition will be done separately, with Bi-weekly meetings and GitHub being used to implement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Harri’s</a:t>
            </a:r>
            <a:r>
              <a:rPr lang="en-GB" sz="1800" dirty="0">
                <a:effectLst/>
                <a:latin typeface="Calibri" panose="020F0502020204030204" pitchFamily="34" charset="0"/>
                <a:ea typeface="Calibri" panose="020F0502020204030204" pitchFamily="34" charset="0"/>
                <a:cs typeface="Times New Roman" panose="02020603050405020304" pitchFamily="18" charset="0"/>
              </a:rPr>
              <a:t> composition progress into the experience. This mitigates the risk of any teamwork issues, as most of the work will be done independently. I use GitHub to store the files and keep track of version changes, with a Kanban board to track the experience development and keep progress at a steady pace. Development of the project will use both the Oculus integration and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OpenVR</a:t>
            </a:r>
            <a:r>
              <a:rPr lang="en-GB" sz="1800" dirty="0">
                <a:effectLst/>
                <a:latin typeface="Calibri" panose="020F0502020204030204" pitchFamily="34" charset="0"/>
                <a:ea typeface="Calibri" panose="020F0502020204030204" pitchFamily="34" charset="0"/>
                <a:cs typeface="Times New Roman" panose="02020603050405020304" pitchFamily="18" charset="0"/>
              </a:rPr>
              <a:t> integration, allowing the project to switch platform and headset brand easily if issues arise with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For my own personal plan, as I just mentioned I will be using a Kanban board to track what tasks I have to do, what is in progress and what has been complete. Feedback from tests will be converted into bug reports that can be added to the Kanban board so I can keep track of what fixes need to be done. Alongside this, I will be keeping a research diary along with Harri Bettsworth, so we can look back at the work we have done to see what could be done better. This allows me to develop with a reflective cycle as a guideline. </a:t>
            </a:r>
          </a:p>
          <a:p>
            <a:endParaRPr lang="en-GB" sz="1800" dirty="0">
              <a:effectLst/>
              <a:latin typeface="Calibri" panose="020F0502020204030204" pitchFamily="34" charset="0"/>
              <a:cs typeface="Times New Roman" panose="02020603050405020304" pitchFamily="18" charset="0"/>
            </a:endParaRPr>
          </a:p>
          <a:p>
            <a:r>
              <a:rPr lang="en-GB" dirty="0"/>
              <a:t>Talk about reflective cycles </a:t>
            </a:r>
          </a:p>
          <a:p>
            <a:r>
              <a:rPr lang="en-GB" dirty="0" err="1"/>
              <a:t>kolbs</a:t>
            </a:r>
            <a:r>
              <a:rPr lang="en-GB" dirty="0"/>
              <a:t> experiential learning</a:t>
            </a:r>
          </a:p>
          <a:p>
            <a:endParaRPr lang="en-GB" dirty="0"/>
          </a:p>
        </p:txBody>
      </p:sp>
      <p:sp>
        <p:nvSpPr>
          <p:cNvPr id="4" name="Slide Number Placeholder 3"/>
          <p:cNvSpPr>
            <a:spLocks noGrp="1"/>
          </p:cNvSpPr>
          <p:nvPr>
            <p:ph type="sldNum" sz="quarter" idx="5"/>
          </p:nvPr>
        </p:nvSpPr>
        <p:spPr/>
        <p:txBody>
          <a:bodyPr/>
          <a:lstStyle/>
          <a:p>
            <a:fld id="{5C62CB50-CF79-4721-B464-BC3470E50117}" type="slidenum">
              <a:rPr lang="en-GB" smtClean="0"/>
              <a:t>9</a:t>
            </a:fld>
            <a:endParaRPr lang="en-GB"/>
          </a:p>
        </p:txBody>
      </p:sp>
    </p:spTree>
    <p:extLst>
      <p:ext uri="{BB962C8B-B14F-4D97-AF65-F5344CB8AC3E}">
        <p14:creationId xmlns:p14="http://schemas.microsoft.com/office/powerpoint/2010/main" val="119386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02122"/>
                </a:solidFill>
                <a:effectLst/>
                <a:latin typeface="Arial" panose="020B0604020202020204" pitchFamily="34" charset="0"/>
              </a:rPr>
              <a:t>Graham Gibbs developed the reflective cycle in 1988. The stages of the cycle are as follows:</a:t>
            </a:r>
          </a:p>
          <a:p>
            <a:pPr algn="l"/>
            <a:endParaRPr lang="en-GB" b="0" i="0" dirty="0">
              <a:solidFill>
                <a:srgbClr val="202122"/>
              </a:solidFill>
              <a:effectLst/>
              <a:latin typeface="Arial" panose="020B0604020202020204" pitchFamily="34" charset="0"/>
            </a:endParaRPr>
          </a:p>
          <a:p>
            <a:pPr algn="l">
              <a:buFont typeface="Arial" panose="020B0604020202020204" pitchFamily="34" charset="0"/>
              <a:buChar char="•"/>
            </a:pPr>
            <a:r>
              <a:rPr lang="en-GB" b="0" i="0" dirty="0">
                <a:solidFill>
                  <a:srgbClr val="202122"/>
                </a:solidFill>
                <a:effectLst/>
                <a:latin typeface="Arial" panose="020B0604020202020204" pitchFamily="34" charset="0"/>
              </a:rPr>
              <a:t>(Initial experience)</a:t>
            </a:r>
          </a:p>
          <a:p>
            <a:pPr algn="l">
              <a:buFont typeface="Arial" panose="020B0604020202020204" pitchFamily="34" charset="0"/>
              <a:buChar char="•"/>
            </a:pPr>
            <a:r>
              <a:rPr lang="en-GB" b="1" i="0" dirty="0">
                <a:solidFill>
                  <a:srgbClr val="202122"/>
                </a:solidFill>
                <a:effectLst/>
                <a:latin typeface="Arial" panose="020B0604020202020204" pitchFamily="34" charset="0"/>
              </a:rPr>
              <a:t>Description </a:t>
            </a:r>
            <a:r>
              <a:rPr lang="en-GB" b="0" i="0" dirty="0">
                <a:solidFill>
                  <a:srgbClr val="202122"/>
                </a:solidFill>
                <a:effectLst/>
                <a:latin typeface="Arial" panose="020B0604020202020204" pitchFamily="34" charset="0"/>
              </a:rPr>
              <a:t>“What happened? A simple description of events."</a:t>
            </a:r>
          </a:p>
          <a:p>
            <a:pPr algn="l">
              <a:buFont typeface="Arial" panose="020B0604020202020204" pitchFamily="34" charset="0"/>
              <a:buChar char="•"/>
            </a:pPr>
            <a:r>
              <a:rPr lang="en-GB" b="1" i="0" dirty="0">
                <a:solidFill>
                  <a:srgbClr val="202122"/>
                </a:solidFill>
                <a:effectLst/>
                <a:latin typeface="Arial" panose="020B0604020202020204" pitchFamily="34" charset="0"/>
              </a:rPr>
              <a:t>Feelings </a:t>
            </a:r>
            <a:r>
              <a:rPr lang="en-GB" b="0" i="0" dirty="0">
                <a:solidFill>
                  <a:srgbClr val="202122"/>
                </a:solidFill>
                <a:effectLst/>
                <a:latin typeface="Arial" panose="020B0604020202020204" pitchFamily="34" charset="0"/>
              </a:rPr>
              <a:t>"What were your reactions and feelings? "</a:t>
            </a:r>
          </a:p>
          <a:p>
            <a:pPr algn="l">
              <a:buFont typeface="Arial" panose="020B0604020202020204" pitchFamily="34" charset="0"/>
              <a:buChar char="•"/>
            </a:pPr>
            <a:r>
              <a:rPr lang="en-GB" b="1" i="0" dirty="0">
                <a:solidFill>
                  <a:srgbClr val="202122"/>
                </a:solidFill>
                <a:effectLst/>
                <a:latin typeface="Arial" panose="020B0604020202020204" pitchFamily="34" charset="0"/>
              </a:rPr>
              <a:t>Evaluation </a:t>
            </a:r>
            <a:r>
              <a:rPr lang="en-GB" b="0" i="0" dirty="0">
                <a:solidFill>
                  <a:srgbClr val="202122"/>
                </a:solidFill>
                <a:effectLst/>
                <a:latin typeface="Arial" panose="020B0604020202020204" pitchFamily="34" charset="0"/>
              </a:rPr>
              <a:t>"What was good or bad about the experience?."</a:t>
            </a:r>
          </a:p>
          <a:p>
            <a:pPr algn="l">
              <a:buFont typeface="Arial" panose="020B0604020202020204" pitchFamily="34" charset="0"/>
              <a:buChar char="•"/>
            </a:pPr>
            <a:r>
              <a:rPr lang="en-GB" b="1" i="0" dirty="0">
                <a:solidFill>
                  <a:srgbClr val="202122"/>
                </a:solidFill>
                <a:effectLst/>
                <a:latin typeface="Arial" panose="020B0604020202020204" pitchFamily="34" charset="0"/>
              </a:rPr>
              <a:t>Analysis </a:t>
            </a:r>
            <a:r>
              <a:rPr lang="en-GB" b="0" i="0" dirty="0">
                <a:solidFill>
                  <a:srgbClr val="202122"/>
                </a:solidFill>
                <a:effectLst/>
                <a:latin typeface="Arial" panose="020B0604020202020204" pitchFamily="34" charset="0"/>
              </a:rPr>
              <a:t>"What sense can you make of the situation? Bring in ideas from outside the experience to help you” “Were different people's experiences similar or different in important ways?"</a:t>
            </a:r>
          </a:p>
          <a:p>
            <a:pPr algn="l">
              <a:buFont typeface="Arial" panose="020B0604020202020204" pitchFamily="34" charset="0"/>
              <a:buChar char="•"/>
            </a:pPr>
            <a:r>
              <a:rPr lang="en-GB" b="1" i="0" dirty="0">
                <a:solidFill>
                  <a:srgbClr val="202122"/>
                </a:solidFill>
                <a:effectLst/>
                <a:latin typeface="Arial" panose="020B0604020202020204" pitchFamily="34" charset="0"/>
              </a:rPr>
              <a:t>Conclusions (general)</a:t>
            </a:r>
            <a:r>
              <a:rPr lang="en-GB" b="0" i="0" dirty="0">
                <a:solidFill>
                  <a:srgbClr val="202122"/>
                </a:solidFill>
                <a:effectLst/>
                <a:latin typeface="Arial" panose="020B0604020202020204" pitchFamily="34" charset="0"/>
              </a:rPr>
              <a:t>"What can be concluded, in a general sense, from these experiences and the analyses you have undertaken?"</a:t>
            </a:r>
          </a:p>
          <a:p>
            <a:pPr algn="l">
              <a:buFont typeface="Arial" panose="020B0604020202020204" pitchFamily="34" charset="0"/>
              <a:buChar char="•"/>
            </a:pPr>
            <a:r>
              <a:rPr lang="en-GB" b="1" i="0" dirty="0">
                <a:solidFill>
                  <a:srgbClr val="202122"/>
                </a:solidFill>
                <a:effectLst/>
                <a:latin typeface="Arial" panose="020B0604020202020204" pitchFamily="34" charset="0"/>
              </a:rPr>
              <a:t>Conclusions (specific)</a:t>
            </a:r>
            <a:r>
              <a:rPr lang="en-GB" b="0" i="0" dirty="0">
                <a:solidFill>
                  <a:srgbClr val="202122"/>
                </a:solidFill>
                <a:effectLst/>
                <a:latin typeface="Arial" panose="020B0604020202020204" pitchFamily="34" charset="0"/>
              </a:rPr>
              <a:t>"What can be concluded about your own specific, unique, personal situation or way of working?"</a:t>
            </a:r>
          </a:p>
          <a:p>
            <a:pPr algn="l">
              <a:buFont typeface="Arial" panose="020B0604020202020204" pitchFamily="34" charset="0"/>
              <a:buChar char="•"/>
            </a:pPr>
            <a:r>
              <a:rPr lang="en-GB" b="1" i="0" dirty="0">
                <a:solidFill>
                  <a:srgbClr val="202122"/>
                </a:solidFill>
                <a:effectLst/>
                <a:latin typeface="Arial" panose="020B0604020202020204" pitchFamily="34" charset="0"/>
              </a:rPr>
              <a:t>Personal action plans </a:t>
            </a:r>
            <a:r>
              <a:rPr lang="en-GB" b="0" i="0" dirty="0">
                <a:solidFill>
                  <a:srgbClr val="202122"/>
                </a:solidFill>
                <a:effectLst/>
                <a:latin typeface="Arial" panose="020B0604020202020204" pitchFamily="34" charset="0"/>
              </a:rPr>
              <a:t>"What are you going to do differently in this type of situation next </a:t>
            </a:r>
            <a:r>
              <a:rPr lang="en-GB" b="0" i="0" dirty="0" err="1">
                <a:solidFill>
                  <a:srgbClr val="202122"/>
                </a:solidFill>
                <a:effectLst/>
                <a:latin typeface="Arial" panose="020B0604020202020204" pitchFamily="34" charset="0"/>
              </a:rPr>
              <a:t>time?""What</a:t>
            </a:r>
            <a:r>
              <a:rPr lang="en-GB" b="0" i="0" dirty="0">
                <a:solidFill>
                  <a:srgbClr val="202122"/>
                </a:solidFill>
                <a:effectLst/>
                <a:latin typeface="Arial" panose="020B0604020202020204" pitchFamily="34" charset="0"/>
              </a:rPr>
              <a:t> steps are you going to take on the basis of what you have learnt?“</a:t>
            </a:r>
          </a:p>
          <a:p>
            <a:pPr algn="l">
              <a:buFont typeface="Arial" panose="020B0604020202020204" pitchFamily="34" charset="0"/>
              <a:buChar char="•"/>
            </a:pPr>
            <a:endParaRPr lang="en-GB" b="0" i="0" dirty="0">
              <a:solidFill>
                <a:srgbClr val="202122"/>
              </a:solidFill>
              <a:effectLst/>
              <a:latin typeface="Arial" panose="020B0604020202020204" pitchFamily="34" charset="0"/>
            </a:endParaRPr>
          </a:p>
          <a:p>
            <a:pPr algn="l">
              <a:buFont typeface="Arial" panose="020B0604020202020204" pitchFamily="34" charset="0"/>
              <a:buNone/>
            </a:pPr>
            <a:r>
              <a:rPr lang="en-GB" b="0" i="0" dirty="0">
                <a:solidFill>
                  <a:srgbClr val="202122"/>
                </a:solidFill>
                <a:effectLst/>
                <a:latin typeface="Arial" panose="020B0604020202020204" pitchFamily="34" charset="0"/>
              </a:rPr>
              <a:t>By using this reflective cycle throughout development alongside a research diary, my creative practice will be able to evolve before the project is finished, which will be helpful if I am to try and create a polished product at the end.</a:t>
            </a:r>
          </a:p>
          <a:p>
            <a:pPr algn="l">
              <a:buFont typeface="Arial" panose="020B0604020202020204" pitchFamily="34" charset="0"/>
              <a:buNone/>
            </a:pPr>
            <a:endParaRPr lang="en-GB" b="0" i="0" dirty="0">
              <a:solidFill>
                <a:srgbClr val="202122"/>
              </a:solidFill>
              <a:effectLst/>
              <a:latin typeface="Arial" panose="020B0604020202020204" pitchFamily="34" charset="0"/>
            </a:endParaRPr>
          </a:p>
          <a:p>
            <a:pPr algn="l">
              <a:buFont typeface="Arial" panose="020B0604020202020204" pitchFamily="34" charset="0"/>
              <a:buNone/>
            </a:pPr>
            <a:r>
              <a:rPr lang="en-GB" b="0" i="0" dirty="0">
                <a:solidFill>
                  <a:srgbClr val="202122"/>
                </a:solidFill>
                <a:effectLst/>
                <a:latin typeface="Arial" panose="020B0604020202020204" pitchFamily="34" charset="0"/>
              </a:rPr>
              <a:t>As a part of the evaluation can use other peoples experience, its important for me to know what aspects of the development I am going to expose to testers and what I hope to gain from them.</a:t>
            </a:r>
          </a:p>
        </p:txBody>
      </p:sp>
      <p:sp>
        <p:nvSpPr>
          <p:cNvPr id="4" name="Slide Number Placeholder 3"/>
          <p:cNvSpPr>
            <a:spLocks noGrp="1"/>
          </p:cNvSpPr>
          <p:nvPr>
            <p:ph type="sldNum" sz="quarter" idx="5"/>
          </p:nvPr>
        </p:nvSpPr>
        <p:spPr/>
        <p:txBody>
          <a:bodyPr/>
          <a:lstStyle/>
          <a:p>
            <a:fld id="{5C62CB50-CF79-4721-B464-BC3470E50117}" type="slidenum">
              <a:rPr lang="en-GB" smtClean="0"/>
              <a:t>10</a:t>
            </a:fld>
            <a:endParaRPr lang="en-GB"/>
          </a:p>
        </p:txBody>
      </p:sp>
    </p:spTree>
    <p:extLst>
      <p:ext uri="{BB962C8B-B14F-4D97-AF65-F5344CB8AC3E}">
        <p14:creationId xmlns:p14="http://schemas.microsoft.com/office/powerpoint/2010/main" val="369959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shown on the work plan earlier, testing, marketing, and distribution are all mentioned.</a:t>
            </a:r>
          </a:p>
          <a:p>
            <a:endParaRPr lang="en-GB" dirty="0"/>
          </a:p>
          <a:p>
            <a:r>
              <a:rPr lang="en-GB" dirty="0"/>
              <a:t>The project will be tested in two ways, both of which will have participants selected from friends and colleagues, and also random volunteers from the VR community. The two types of tests are;</a:t>
            </a:r>
          </a:p>
          <a:p>
            <a:endParaRPr lang="en-GB" dirty="0"/>
          </a:p>
          <a:p>
            <a:r>
              <a:rPr lang="en-GB" dirty="0"/>
              <a:t>Testing for bugs, issues with interaction, testing how the game generally feels and what can be improved</a:t>
            </a:r>
          </a:p>
          <a:p>
            <a:r>
              <a:rPr lang="en-GB" dirty="0"/>
              <a:t>AND</a:t>
            </a:r>
          </a:p>
          <a:p>
            <a:r>
              <a:rPr lang="en-GB" dirty="0"/>
              <a:t>Testing to see if the experience is unsettling and scary, and to test to see what can improve this experience.</a:t>
            </a:r>
          </a:p>
          <a:p>
            <a:endParaRPr lang="en-GB" dirty="0"/>
          </a:p>
          <a:p>
            <a:r>
              <a:rPr lang="en-GB" dirty="0"/>
              <a:t>Marketing is also going to take a large place in this </a:t>
            </a:r>
            <a:r>
              <a:rPr lang="en-GB" dirty="0" err="1"/>
              <a:t>roject</a:t>
            </a:r>
            <a:r>
              <a:rPr lang="en-GB" dirty="0"/>
              <a:t>, as one of the aims is to successfully distribute a product. Social media will be used alongside a transmedia storyline to try and generate interest in the project and to link people to store pages where the experience is </a:t>
            </a:r>
            <a:r>
              <a:rPr lang="en-GB" dirty="0" err="1"/>
              <a:t>distributd</a:t>
            </a:r>
            <a:r>
              <a:rPr lang="en-GB" dirty="0"/>
              <a:t>.</a:t>
            </a:r>
          </a:p>
          <a:p>
            <a:endParaRPr lang="en-GB" dirty="0"/>
          </a:p>
          <a:p>
            <a:r>
              <a:rPr lang="en-GB" dirty="0"/>
              <a:t>To do this however, decisions have to be made with the distribution. What platforms should be used? Should the product be priced? what share will the platforms take? How effective is the platforms marketability? These questions can only be answered with deep research and an understanding of where the audience of the project will be further down the line.</a:t>
            </a:r>
          </a:p>
        </p:txBody>
      </p:sp>
      <p:sp>
        <p:nvSpPr>
          <p:cNvPr id="4" name="Slide Number Placeholder 3"/>
          <p:cNvSpPr>
            <a:spLocks noGrp="1"/>
          </p:cNvSpPr>
          <p:nvPr>
            <p:ph type="sldNum" sz="quarter" idx="5"/>
          </p:nvPr>
        </p:nvSpPr>
        <p:spPr/>
        <p:txBody>
          <a:bodyPr/>
          <a:lstStyle/>
          <a:p>
            <a:fld id="{5C62CB50-CF79-4721-B464-BC3470E50117}" type="slidenum">
              <a:rPr lang="en-GB" smtClean="0"/>
              <a:t>11</a:t>
            </a:fld>
            <a:endParaRPr lang="en-GB"/>
          </a:p>
        </p:txBody>
      </p:sp>
    </p:spTree>
    <p:extLst>
      <p:ext uri="{BB962C8B-B14F-4D97-AF65-F5344CB8AC3E}">
        <p14:creationId xmlns:p14="http://schemas.microsoft.com/office/powerpoint/2010/main" val="2382890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E6AE23-4324-4750-97C8-CCF77852E00F}" type="datetimeFigureOut">
              <a:rPr lang="en-GB" smtClean="0"/>
              <a:t>24/06/2021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3335185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4016075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723196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4398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3903535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E6AE23-4324-4750-97C8-CCF77852E00F}" type="datetimeFigureOut">
              <a:rPr lang="en-GB" smtClean="0"/>
              <a:t>24/06/2021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834769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E6AE23-4324-4750-97C8-CCF77852E00F}" type="datetimeFigureOut">
              <a:rPr lang="en-GB" smtClean="0"/>
              <a:t>24/06/2021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157091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6AE23-4324-4750-97C8-CCF77852E00F}" type="datetimeFigureOut">
              <a:rPr lang="en-GB" smtClean="0"/>
              <a:t>24/06/2021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753332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6AE23-4324-4750-97C8-CCF77852E00F}" type="datetimeFigureOut">
              <a:rPr lang="en-GB" smtClean="0"/>
              <a:t>24/06/2021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246532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6AE23-4324-4750-97C8-CCF77852E00F}" type="datetimeFigureOut">
              <a:rPr lang="en-GB" smtClean="0"/>
              <a:t>24/06/2021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733732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E6AE23-4324-4750-97C8-CCF77852E00F}" type="datetimeFigureOut">
              <a:rPr lang="en-GB" smtClean="0"/>
              <a:t>24/06/2021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910520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922669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E6AE23-4324-4750-97C8-CCF77852E00F}" type="datetimeFigureOut">
              <a:rPr lang="en-GB" smtClean="0"/>
              <a:t>24/06/2021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3191168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E6AE23-4324-4750-97C8-CCF77852E00F}" type="datetimeFigureOut">
              <a:rPr lang="en-GB" smtClean="0"/>
              <a:t>24/06/2021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271478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E6AE23-4324-4750-97C8-CCF77852E00F}" type="datetimeFigureOut">
              <a:rPr lang="en-GB" smtClean="0"/>
              <a:t>24/06/2021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2219005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51160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E6AE23-4324-4750-97C8-CCF77852E00F}" type="datetimeFigureOut">
              <a:rPr lang="en-GB" smtClean="0"/>
              <a:t>24/06/2021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53BD125-181C-42C5-B30F-421C215E24FE}" type="slidenum">
              <a:rPr lang="en-GB" smtClean="0"/>
              <a:t>‹#›</a:t>
            </a:fld>
            <a:endParaRPr lang="en-GB"/>
          </a:p>
        </p:txBody>
      </p:sp>
    </p:spTree>
    <p:extLst>
      <p:ext uri="{BB962C8B-B14F-4D97-AF65-F5344CB8AC3E}">
        <p14:creationId xmlns:p14="http://schemas.microsoft.com/office/powerpoint/2010/main" val="1162754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5E6AE23-4324-4750-97C8-CCF77852E00F}" type="datetimeFigureOut">
              <a:rPr lang="en-GB" smtClean="0"/>
              <a:t>24/06/2021</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53BD125-181C-42C5-B30F-421C215E24FE}" type="slidenum">
              <a:rPr lang="en-GB" smtClean="0"/>
              <a:t>‹#›</a:t>
            </a:fld>
            <a:endParaRPr lang="en-GB"/>
          </a:p>
        </p:txBody>
      </p:sp>
    </p:spTree>
    <p:extLst>
      <p:ext uri="{BB962C8B-B14F-4D97-AF65-F5344CB8AC3E}">
        <p14:creationId xmlns:p14="http://schemas.microsoft.com/office/powerpoint/2010/main" val="34353399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9" r:id="rId7"/>
    <p:sldLayoutId id="2147483668" r:id="rId8"/>
    <p:sldLayoutId id="2147483669" r:id="rId9"/>
    <p:sldLayoutId id="2147483670" r:id="rId10"/>
    <p:sldLayoutId id="2147483671" r:id="rId11"/>
    <p:sldLayoutId id="2147483672" r:id="rId12"/>
    <p:sldLayoutId id="2147483678"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hyperlink" Target="https://www.researchgate.net/publication/311662441_Methodology_for_Designing_Virtual_Reality_Applica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Sound wave pattern on pixilated monitor">
            <a:extLst>
              <a:ext uri="{FF2B5EF4-FFF2-40B4-BE49-F238E27FC236}">
                <a16:creationId xmlns:a16="http://schemas.microsoft.com/office/drawing/2014/main" id="{30F159D0-1DBC-4443-87FB-207C0DA98FE7}"/>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9A91C540-7B72-436D-BCCD-C909ADA8BF3E}"/>
              </a:ext>
            </a:extLst>
          </p:cNvPr>
          <p:cNvSpPr>
            <a:spLocks noGrp="1"/>
          </p:cNvSpPr>
          <p:nvPr>
            <p:ph type="ctrTitle"/>
          </p:nvPr>
        </p:nvSpPr>
        <p:spPr>
          <a:xfrm>
            <a:off x="1370693" y="1769540"/>
            <a:ext cx="9440034" cy="1828801"/>
          </a:xfrm>
        </p:spPr>
        <p:txBody>
          <a:bodyPr>
            <a:normAutofit/>
          </a:bodyPr>
          <a:lstStyle/>
          <a:p>
            <a:pPr>
              <a:lnSpc>
                <a:spcPct val="90000"/>
              </a:lnSpc>
            </a:pPr>
            <a:r>
              <a:rPr lang="en-GB" sz="4200"/>
              <a:t>The development of an effective Audio-Visual Horror experience in Virtual Reality</a:t>
            </a:r>
          </a:p>
        </p:txBody>
      </p:sp>
      <p:sp>
        <p:nvSpPr>
          <p:cNvPr id="3" name="Subtitle 2">
            <a:extLst>
              <a:ext uri="{FF2B5EF4-FFF2-40B4-BE49-F238E27FC236}">
                <a16:creationId xmlns:a16="http://schemas.microsoft.com/office/drawing/2014/main" id="{5BFF25F0-F8B6-4CBD-8156-B193D5866B0E}"/>
              </a:ext>
            </a:extLst>
          </p:cNvPr>
          <p:cNvSpPr>
            <a:spLocks noGrp="1"/>
          </p:cNvSpPr>
          <p:nvPr>
            <p:ph type="subTitle" idx="1"/>
          </p:nvPr>
        </p:nvSpPr>
        <p:spPr>
          <a:xfrm>
            <a:off x="1370693" y="3598339"/>
            <a:ext cx="9440034" cy="1049867"/>
          </a:xfrm>
        </p:spPr>
        <p:txBody>
          <a:bodyPr>
            <a:normAutofit/>
          </a:bodyPr>
          <a:lstStyle/>
          <a:p>
            <a:pPr>
              <a:lnSpc>
                <a:spcPct val="90000"/>
              </a:lnSpc>
            </a:pPr>
            <a:r>
              <a:rPr lang="en-GB" sz="1000"/>
              <a:t>A Project Proposal presented to the Institute of Creative Technologies at De Montfort University</a:t>
            </a:r>
          </a:p>
          <a:p>
            <a:pPr>
              <a:lnSpc>
                <a:spcPct val="90000"/>
              </a:lnSpc>
            </a:pPr>
            <a:r>
              <a:rPr lang="en-GB" sz="1000"/>
              <a:t>By Anthony Woodward BSc</a:t>
            </a:r>
          </a:p>
          <a:p>
            <a:pPr>
              <a:lnSpc>
                <a:spcPct val="90000"/>
              </a:lnSpc>
            </a:pPr>
            <a:r>
              <a:rPr lang="en-GB" sz="1000"/>
              <a:t>In Partial Fulfilment of the Requirements for a Masters of Creative Technologies.</a:t>
            </a:r>
          </a:p>
          <a:p>
            <a:pPr>
              <a:lnSpc>
                <a:spcPct val="90000"/>
              </a:lnSpc>
            </a:pPr>
            <a:r>
              <a:rPr lang="en-GB" sz="1000"/>
              <a:t>June 25th. 2021</a:t>
            </a:r>
          </a:p>
          <a:p>
            <a:pPr>
              <a:lnSpc>
                <a:spcPct val="90000"/>
              </a:lnSpc>
            </a:pPr>
            <a:endParaRPr lang="en-GB" sz="1000"/>
          </a:p>
        </p:txBody>
      </p:sp>
    </p:spTree>
    <p:extLst>
      <p:ext uri="{BB962C8B-B14F-4D97-AF65-F5344CB8AC3E}">
        <p14:creationId xmlns:p14="http://schemas.microsoft.com/office/powerpoint/2010/main" val="1654301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7AE7-471E-4C55-9101-0046EDD47D9C}"/>
              </a:ext>
            </a:extLst>
          </p:cNvPr>
          <p:cNvSpPr>
            <a:spLocks noGrp="1"/>
          </p:cNvSpPr>
          <p:nvPr>
            <p:ph type="title"/>
          </p:nvPr>
        </p:nvSpPr>
        <p:spPr>
          <a:xfrm>
            <a:off x="1370693" y="4477814"/>
            <a:ext cx="9440034" cy="1017059"/>
          </a:xfrm>
        </p:spPr>
        <p:txBody>
          <a:bodyPr vert="horz" lIns="91440" tIns="45720" rIns="91440" bIns="45720" rtlCol="0" anchor="b">
            <a:normAutofit/>
          </a:bodyPr>
          <a:lstStyle/>
          <a:p>
            <a:r>
              <a:rPr lang="en-US" sz="4800"/>
              <a:t>Gibbs Reflective Cycle</a:t>
            </a:r>
          </a:p>
        </p:txBody>
      </p:sp>
      <p:pic>
        <p:nvPicPr>
          <p:cNvPr id="4098" name="Picture 2" descr="Gibbs&amp;#39; Reflective Cycle - Helping People Learn From Experience">
            <a:extLst>
              <a:ext uri="{FF2B5EF4-FFF2-40B4-BE49-F238E27FC236}">
                <a16:creationId xmlns:a16="http://schemas.microsoft.com/office/drawing/2014/main" id="{C07D4D5C-C485-4592-ACF6-D67CF08DF0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69352" y="1064806"/>
            <a:ext cx="3430859" cy="278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437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ADDE-3643-4717-B730-2BA8984AA85C}"/>
              </a:ext>
            </a:extLst>
          </p:cNvPr>
          <p:cNvSpPr>
            <a:spLocks noGrp="1"/>
          </p:cNvSpPr>
          <p:nvPr>
            <p:ph type="title"/>
          </p:nvPr>
        </p:nvSpPr>
        <p:spPr/>
        <p:txBody>
          <a:bodyPr/>
          <a:lstStyle/>
          <a:p>
            <a:r>
              <a:rPr lang="en-GB" dirty="0"/>
              <a:t>Testing, Marketing and Distribution</a:t>
            </a:r>
          </a:p>
        </p:txBody>
      </p:sp>
      <p:sp>
        <p:nvSpPr>
          <p:cNvPr id="5" name="Text Placeholder 4">
            <a:extLst>
              <a:ext uri="{FF2B5EF4-FFF2-40B4-BE49-F238E27FC236}">
                <a16:creationId xmlns:a16="http://schemas.microsoft.com/office/drawing/2014/main" id="{0136916F-0FA1-4F6B-BEA4-023A48100715}"/>
              </a:ext>
            </a:extLst>
          </p:cNvPr>
          <p:cNvSpPr>
            <a:spLocks noGrp="1"/>
          </p:cNvSpPr>
          <p:nvPr>
            <p:ph type="body" sz="half" idx="18"/>
          </p:nvPr>
        </p:nvSpPr>
        <p:spPr>
          <a:xfrm>
            <a:off x="913795" y="4000500"/>
            <a:ext cx="3300984" cy="1790701"/>
          </a:xfrm>
        </p:spPr>
        <p:txBody>
          <a:bodyPr>
            <a:normAutofit fontScale="92500" lnSpcReduction="10000"/>
          </a:bodyPr>
          <a:lstStyle/>
          <a:p>
            <a:r>
              <a:rPr lang="en-GB" dirty="0"/>
              <a:t>Use myself, peers, and other volunteers to perform two categories of tests</a:t>
            </a:r>
          </a:p>
          <a:p>
            <a:pPr marL="342900" indent="-342900">
              <a:buFont typeface="+mj-lt"/>
              <a:buAutoNum type="arabicPeriod"/>
            </a:pPr>
            <a:r>
              <a:rPr lang="en-GB" dirty="0"/>
              <a:t>Test the games implementation, what features work and what features don't, find bugs, etc.</a:t>
            </a:r>
          </a:p>
          <a:p>
            <a:pPr marL="342900" indent="-342900">
              <a:buFont typeface="+mj-lt"/>
              <a:buAutoNum type="arabicPeriod"/>
            </a:pPr>
            <a:r>
              <a:rPr lang="en-GB" dirty="0"/>
              <a:t>Test to see if scary, uncanny, surreal. Test to see if immersive and what would improve the experience</a:t>
            </a:r>
          </a:p>
        </p:txBody>
      </p:sp>
      <p:sp>
        <p:nvSpPr>
          <p:cNvPr id="8" name="Text Placeholder 7">
            <a:extLst>
              <a:ext uri="{FF2B5EF4-FFF2-40B4-BE49-F238E27FC236}">
                <a16:creationId xmlns:a16="http://schemas.microsoft.com/office/drawing/2014/main" id="{C04B067D-AE93-4B89-9729-07D53F442AEF}"/>
              </a:ext>
            </a:extLst>
          </p:cNvPr>
          <p:cNvSpPr>
            <a:spLocks noGrp="1"/>
          </p:cNvSpPr>
          <p:nvPr>
            <p:ph type="body" sz="half" idx="19"/>
          </p:nvPr>
        </p:nvSpPr>
        <p:spPr>
          <a:xfrm>
            <a:off x="4441435" y="4000499"/>
            <a:ext cx="3300984" cy="1790701"/>
          </a:xfrm>
        </p:spPr>
        <p:txBody>
          <a:bodyPr>
            <a:normAutofit fontScale="70000" lnSpcReduction="20000"/>
          </a:bodyPr>
          <a:lstStyle/>
          <a:p>
            <a:r>
              <a:rPr lang="en-GB" b="1" dirty="0"/>
              <a:t>Social</a:t>
            </a:r>
            <a:r>
              <a:rPr lang="en-GB" dirty="0"/>
              <a:t> </a:t>
            </a:r>
            <a:r>
              <a:rPr lang="en-GB" b="1" dirty="0"/>
              <a:t>Media</a:t>
            </a:r>
            <a:r>
              <a:rPr lang="en-GB" dirty="0"/>
              <a:t> Instagram, Tiktok, Facebook, LinkedIn, YouTube, Blog. use social media platforms to advertise the game, and blogs to document the development process</a:t>
            </a:r>
          </a:p>
          <a:p>
            <a:r>
              <a:rPr lang="en-GB" b="1" dirty="0"/>
              <a:t>Website </a:t>
            </a:r>
            <a:r>
              <a:rPr lang="en-GB" dirty="0"/>
              <a:t>Create a simple website for the project that has links to distribution pages</a:t>
            </a:r>
          </a:p>
          <a:p>
            <a:r>
              <a:rPr lang="en-GB" b="1" dirty="0"/>
              <a:t>Email </a:t>
            </a:r>
            <a:r>
              <a:rPr lang="en-GB" dirty="0"/>
              <a:t>Emailing people about the project to try and develop interest</a:t>
            </a:r>
          </a:p>
          <a:p>
            <a:r>
              <a:rPr lang="en-GB" b="1" dirty="0"/>
              <a:t>Transmedia </a:t>
            </a:r>
            <a:r>
              <a:rPr lang="en-GB" dirty="0"/>
              <a:t>Use transmedia storytelling through website and social media to help build the game world and give clues to the story for anyone interested in the project</a:t>
            </a:r>
          </a:p>
        </p:txBody>
      </p:sp>
      <p:sp>
        <p:nvSpPr>
          <p:cNvPr id="11" name="Text Placeholder 10">
            <a:extLst>
              <a:ext uri="{FF2B5EF4-FFF2-40B4-BE49-F238E27FC236}">
                <a16:creationId xmlns:a16="http://schemas.microsoft.com/office/drawing/2014/main" id="{7CF3CBE4-8E30-45DB-A3A0-ADBBD7A39134}"/>
              </a:ext>
            </a:extLst>
          </p:cNvPr>
          <p:cNvSpPr>
            <a:spLocks noGrp="1"/>
          </p:cNvSpPr>
          <p:nvPr>
            <p:ph type="body" sz="half" idx="20"/>
          </p:nvPr>
        </p:nvSpPr>
        <p:spPr>
          <a:xfrm>
            <a:off x="7966572" y="4000497"/>
            <a:ext cx="3300984" cy="1790704"/>
          </a:xfrm>
        </p:spPr>
        <p:txBody>
          <a:bodyPr>
            <a:normAutofit fontScale="70000" lnSpcReduction="20000"/>
          </a:bodyPr>
          <a:lstStyle/>
          <a:p>
            <a:r>
              <a:rPr lang="en-GB" dirty="0"/>
              <a:t>Steam VS Itch VS Oculus Store</a:t>
            </a:r>
          </a:p>
          <a:p>
            <a:r>
              <a:rPr lang="en-GB" b="1" dirty="0"/>
              <a:t>Market Share </a:t>
            </a:r>
            <a:r>
              <a:rPr lang="en-GB" dirty="0"/>
              <a:t>which digital store has the highest market share on the platform I am using?</a:t>
            </a:r>
          </a:p>
          <a:p>
            <a:r>
              <a:rPr lang="en-GB" b="1" dirty="0"/>
              <a:t>Pricing</a:t>
            </a:r>
            <a:r>
              <a:rPr lang="en-GB" dirty="0"/>
              <a:t> Should the game be priced? What do other VR games on the market go for? What cut does the distributor take?</a:t>
            </a:r>
          </a:p>
          <a:p>
            <a:r>
              <a:rPr lang="en-GB" b="1" dirty="0"/>
              <a:t>Additional features </a:t>
            </a:r>
            <a:r>
              <a:rPr lang="en-GB" dirty="0"/>
              <a:t>What additional features does the store offer?</a:t>
            </a:r>
          </a:p>
          <a:p>
            <a:r>
              <a:rPr lang="en-GB" b="1" dirty="0"/>
              <a:t>Marketability</a:t>
            </a:r>
            <a:r>
              <a:rPr lang="en-GB" dirty="0"/>
              <a:t> How easy is it to market the game on each platform?</a:t>
            </a:r>
          </a:p>
        </p:txBody>
      </p:sp>
      <p:pic>
        <p:nvPicPr>
          <p:cNvPr id="12" name="Picture 11">
            <a:extLst>
              <a:ext uri="{FF2B5EF4-FFF2-40B4-BE49-F238E27FC236}">
                <a16:creationId xmlns:a16="http://schemas.microsoft.com/office/drawing/2014/main" id="{D24202F4-C23B-43C7-AB27-0229824D2772}"/>
              </a:ext>
            </a:extLst>
          </p:cNvPr>
          <p:cNvPicPr>
            <a:picLocks noChangeAspect="1"/>
          </p:cNvPicPr>
          <p:nvPr/>
        </p:nvPicPr>
        <p:blipFill rotWithShape="1">
          <a:blip r:embed="rId3"/>
          <a:srcRect l="21262" t="60446" r="60945"/>
          <a:stretch/>
        </p:blipFill>
        <p:spPr>
          <a:xfrm>
            <a:off x="1016000" y="2102116"/>
            <a:ext cx="3091050" cy="1203386"/>
          </a:xfrm>
          <a:prstGeom prst="rect">
            <a:avLst/>
          </a:prstGeom>
        </p:spPr>
      </p:pic>
      <p:pic>
        <p:nvPicPr>
          <p:cNvPr id="13" name="Picture 12">
            <a:extLst>
              <a:ext uri="{FF2B5EF4-FFF2-40B4-BE49-F238E27FC236}">
                <a16:creationId xmlns:a16="http://schemas.microsoft.com/office/drawing/2014/main" id="{E2731780-20A3-4F48-BF44-A082BC96D1E6}"/>
              </a:ext>
            </a:extLst>
          </p:cNvPr>
          <p:cNvPicPr>
            <a:picLocks noChangeAspect="1"/>
          </p:cNvPicPr>
          <p:nvPr/>
        </p:nvPicPr>
        <p:blipFill rotWithShape="1">
          <a:blip r:embed="rId3"/>
          <a:srcRect l="52230" t="22103" r="29977" b="38343"/>
          <a:stretch/>
        </p:blipFill>
        <p:spPr>
          <a:xfrm>
            <a:off x="8077200" y="2111314"/>
            <a:ext cx="3091050" cy="1203386"/>
          </a:xfrm>
          <a:prstGeom prst="rect">
            <a:avLst/>
          </a:prstGeom>
        </p:spPr>
      </p:pic>
      <p:pic>
        <p:nvPicPr>
          <p:cNvPr id="14" name="Picture 13">
            <a:extLst>
              <a:ext uri="{FF2B5EF4-FFF2-40B4-BE49-F238E27FC236}">
                <a16:creationId xmlns:a16="http://schemas.microsoft.com/office/drawing/2014/main" id="{5DB7F45E-AC23-426F-9129-149508B49FC5}"/>
              </a:ext>
            </a:extLst>
          </p:cNvPr>
          <p:cNvPicPr>
            <a:picLocks noChangeAspect="1"/>
          </p:cNvPicPr>
          <p:nvPr/>
        </p:nvPicPr>
        <p:blipFill rotWithShape="1">
          <a:blip r:embed="rId3"/>
          <a:srcRect l="41092" t="59093" r="41115" b="1353"/>
          <a:stretch/>
        </p:blipFill>
        <p:spPr>
          <a:xfrm>
            <a:off x="4546600" y="2102116"/>
            <a:ext cx="3091050" cy="1203386"/>
          </a:xfrm>
          <a:prstGeom prst="rect">
            <a:avLst/>
          </a:prstGeom>
        </p:spPr>
      </p:pic>
    </p:spTree>
    <p:extLst>
      <p:ext uri="{BB962C8B-B14F-4D97-AF65-F5344CB8AC3E}">
        <p14:creationId xmlns:p14="http://schemas.microsoft.com/office/powerpoint/2010/main" val="278521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7C11-F8E6-4662-B4F5-EE950DB41242}"/>
              </a:ext>
            </a:extLst>
          </p:cNvPr>
          <p:cNvSpPr>
            <a:spLocks noGrp="1"/>
          </p:cNvSpPr>
          <p:nvPr>
            <p:ph type="title"/>
          </p:nvPr>
        </p:nvSpPr>
        <p:spPr>
          <a:xfrm>
            <a:off x="307637" y="1597436"/>
            <a:ext cx="4053959" cy="2364964"/>
          </a:xfrm>
        </p:spPr>
        <p:txBody>
          <a:bodyPr vert="horz" lIns="91440" tIns="45720" rIns="91440" bIns="45720" rtlCol="0" anchor="b">
            <a:normAutofit/>
          </a:bodyPr>
          <a:lstStyle/>
          <a:p>
            <a:r>
              <a:rPr lang="en-US" sz="5400" dirty="0"/>
              <a:t>Confidence in Project</a:t>
            </a:r>
          </a:p>
        </p:txBody>
      </p:sp>
      <p:pic>
        <p:nvPicPr>
          <p:cNvPr id="8" name="Picture 7">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3" name="Prototype Demo">
            <a:hlinkClick r:id="" action="ppaction://media"/>
            <a:extLst>
              <a:ext uri="{FF2B5EF4-FFF2-40B4-BE49-F238E27FC236}">
                <a16:creationId xmlns:a16="http://schemas.microsoft.com/office/drawing/2014/main" id="{D8CD81E5-47E1-470E-8281-299F3122DA9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79882" y="0"/>
            <a:ext cx="7512118" cy="6858000"/>
          </a:xfrm>
          <a:prstGeom prst="rect">
            <a:avLst/>
          </a:prstGeom>
        </p:spPr>
      </p:pic>
    </p:spTree>
    <p:extLst>
      <p:ext uri="{BB962C8B-B14F-4D97-AF65-F5344CB8AC3E}">
        <p14:creationId xmlns:p14="http://schemas.microsoft.com/office/powerpoint/2010/main" val="210116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7F4A-A416-4030-9695-402A59508FE7}"/>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75A63814-1691-48F9-870E-3B79D1D3F35D}"/>
              </a:ext>
            </a:extLst>
          </p:cNvPr>
          <p:cNvSpPr>
            <a:spLocks noGrp="1"/>
          </p:cNvSpPr>
          <p:nvPr>
            <p:ph idx="1"/>
          </p:nvPr>
        </p:nvSpPr>
        <p:spPr/>
        <p:txBody>
          <a:bodyPr>
            <a:normAutofit fontScale="70000" lnSpcReduction="20000"/>
          </a:bodyPr>
          <a:lstStyle/>
          <a:p>
            <a:pPr>
              <a:lnSpc>
                <a:spcPct val="107000"/>
              </a:lnSpc>
              <a:spcAft>
                <a:spcPts val="800"/>
              </a:spcAft>
            </a:pPr>
            <a:r>
              <a:rPr lang="en-GB" sz="1800" i="1" dirty="0">
                <a:effectLst/>
                <a:latin typeface="Calibri" panose="020F0502020204030204" pitchFamily="34" charset="0"/>
                <a:ea typeface="Calibri" panose="020F0502020204030204" pitchFamily="34" charset="0"/>
                <a:cs typeface="Times New Roman" panose="02020603050405020304" pitchFamily="18" charset="0"/>
              </a:rPr>
              <a:t>The Shining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(1980) [film] Dir. by STANLEY KUBRICK. Elstree Studios, Ltd., Borehamwood, England: Stanley Kubrick</a:t>
            </a:r>
          </a:p>
          <a:p>
            <a:pPr>
              <a:lnSpc>
                <a:spcPct val="107000"/>
              </a:lnSpc>
              <a:spcAft>
                <a:spcPts val="800"/>
              </a:spcAft>
            </a:pPr>
            <a:r>
              <a:rPr lang="en-GB" sz="1800" i="1" dirty="0">
                <a:effectLst/>
                <a:latin typeface="Calibri" panose="020F0502020204030204" pitchFamily="34" charset="0"/>
                <a:ea typeface="Calibri" panose="020F0502020204030204" pitchFamily="34" charset="0"/>
                <a:cs typeface="Times New Roman" panose="02020603050405020304" pitchFamily="18" charset="0"/>
              </a:rPr>
              <a:t>Eraserhead</a:t>
            </a:r>
            <a:r>
              <a:rPr lang="en-GB" sz="1800" dirty="0">
                <a:effectLst/>
                <a:latin typeface="Calibri" panose="020F0502020204030204" pitchFamily="34" charset="0"/>
                <a:ea typeface="Calibri" panose="020F0502020204030204" pitchFamily="34" charset="0"/>
                <a:cs typeface="Times New Roman" panose="02020603050405020304" pitchFamily="18" charset="0"/>
              </a:rPr>
              <a:t>. (1977) [film] Dir. by DAVID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LYNCH.Center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Advanced Film Studies, American Film Institute: American Film Institute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TSUBOYAMA, M. (2001) </a:t>
            </a:r>
            <a:r>
              <a:rPr lang="en-GB" sz="1800" i="1" dirty="0">
                <a:effectLst/>
                <a:latin typeface="Calibri" panose="020F0502020204030204" pitchFamily="34" charset="0"/>
                <a:ea typeface="Calibri" panose="020F0502020204030204" pitchFamily="34" charset="0"/>
                <a:cs typeface="Times New Roman" panose="02020603050405020304" pitchFamily="18" charset="0"/>
              </a:rPr>
              <a:t>Silent Hill 2</a:t>
            </a:r>
            <a:r>
              <a:rPr lang="en-GB" sz="1800" dirty="0">
                <a:effectLst/>
                <a:latin typeface="Calibri" panose="020F0502020204030204" pitchFamily="34" charset="0"/>
                <a:ea typeface="Calibri" panose="020F0502020204030204" pitchFamily="34" charset="0"/>
                <a:cs typeface="Times New Roman" panose="02020603050405020304" pitchFamily="18" charset="0"/>
              </a:rPr>
              <a:t>. Tokyo: Konami Computer Entertainment Tokyo</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MURRAY, S. (2019) </a:t>
            </a:r>
            <a:r>
              <a:rPr lang="en-GB" sz="1800" i="1" dirty="0">
                <a:effectLst/>
                <a:latin typeface="Calibri" panose="020F0502020204030204" pitchFamily="34" charset="0"/>
                <a:ea typeface="Calibri" panose="020F0502020204030204" pitchFamily="34" charset="0"/>
                <a:cs typeface="Times New Roman" panose="02020603050405020304" pitchFamily="18" charset="0"/>
              </a:rPr>
              <a:t>No Mans Sky VR</a:t>
            </a:r>
            <a:r>
              <a:rPr lang="en-GB" sz="1800" dirty="0">
                <a:effectLst/>
                <a:latin typeface="Calibri" panose="020F0502020204030204" pitchFamily="34" charset="0"/>
                <a:ea typeface="Calibri" panose="020F0502020204030204" pitchFamily="34" charset="0"/>
                <a:cs typeface="Times New Roman" panose="02020603050405020304" pitchFamily="18" charset="0"/>
              </a:rPr>
              <a:t>. Guildford, England: Hello Games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BEACHUM, A. (2019) </a:t>
            </a:r>
            <a:r>
              <a:rPr lang="en-GB" sz="1800" i="1" dirty="0">
                <a:effectLst/>
                <a:latin typeface="Calibri" panose="020F0502020204030204" pitchFamily="34" charset="0"/>
                <a:ea typeface="Calibri" panose="020F0502020204030204" pitchFamily="34" charset="0"/>
                <a:cs typeface="Times New Roman" panose="02020603050405020304" pitchFamily="18" charset="0"/>
              </a:rPr>
              <a:t>The Outer Wilds</a:t>
            </a:r>
            <a:r>
              <a:rPr lang="en-GB" sz="1800" dirty="0">
                <a:effectLst/>
                <a:latin typeface="Calibri" panose="020F0502020204030204" pitchFamily="34" charset="0"/>
                <a:ea typeface="Calibri" panose="020F0502020204030204" pitchFamily="34" charset="0"/>
                <a:cs typeface="Times New Roman" panose="02020603050405020304" pitchFamily="18" charset="0"/>
              </a:rPr>
              <a:t>. Los Angeles, California: Mobius Digital</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ANTONIADES, T. (2017) </a:t>
            </a:r>
            <a:r>
              <a:rPr lang="en-GB" sz="1800" i="1" dirty="0" err="1">
                <a:effectLst/>
                <a:latin typeface="Calibri" panose="020F0502020204030204" pitchFamily="34" charset="0"/>
                <a:ea typeface="Calibri" panose="020F0502020204030204" pitchFamily="34" charset="0"/>
                <a:cs typeface="Times New Roman" panose="02020603050405020304" pitchFamily="18" charset="0"/>
              </a:rPr>
              <a:t>Hellblade</a:t>
            </a:r>
            <a:r>
              <a:rPr lang="en-GB" sz="1800" i="1" dirty="0">
                <a:effectLst/>
                <a:latin typeface="Calibri" panose="020F0502020204030204" pitchFamily="34" charset="0"/>
                <a:ea typeface="Calibri" panose="020F0502020204030204" pitchFamily="34" charset="0"/>
                <a:cs typeface="Times New Roman" panose="02020603050405020304" pitchFamily="18" charset="0"/>
              </a:rPr>
              <a:t>: </a:t>
            </a:r>
            <a:r>
              <a:rPr lang="en-GB" sz="1800" i="1" dirty="0" err="1">
                <a:effectLst/>
                <a:latin typeface="Calibri" panose="020F0502020204030204" pitchFamily="34" charset="0"/>
                <a:ea typeface="Calibri" panose="020F0502020204030204" pitchFamily="34" charset="0"/>
                <a:cs typeface="Times New Roman" panose="02020603050405020304" pitchFamily="18" charset="0"/>
              </a:rPr>
              <a:t>Senua's</a:t>
            </a:r>
            <a:r>
              <a:rPr lang="en-GB" sz="1800" i="1" dirty="0">
                <a:effectLst/>
                <a:latin typeface="Calibri" panose="020F0502020204030204" pitchFamily="34" charset="0"/>
                <a:ea typeface="Calibri" panose="020F0502020204030204" pitchFamily="34" charset="0"/>
                <a:cs typeface="Times New Roman" panose="02020603050405020304" pitchFamily="18" charset="0"/>
              </a:rPr>
              <a:t> Sacrifice</a:t>
            </a:r>
            <a:r>
              <a:rPr lang="en-GB" sz="1800" dirty="0">
                <a:effectLst/>
                <a:latin typeface="Calibri" panose="020F0502020204030204" pitchFamily="34" charset="0"/>
                <a:ea typeface="Calibri" panose="020F0502020204030204" pitchFamily="34" charset="0"/>
                <a:cs typeface="Times New Roman" panose="02020603050405020304" pitchFamily="18" charset="0"/>
              </a:rPr>
              <a:t>. Cambridge, UK: Ninja Theory</a:t>
            </a:r>
          </a:p>
          <a:p>
            <a:pPr>
              <a:lnSpc>
                <a:spcPct val="107000"/>
              </a:lnSpc>
              <a:spcAft>
                <a:spcPts val="800"/>
              </a:spcAft>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Tempini</a:t>
            </a:r>
            <a:r>
              <a:rPr lang="en-GB" sz="1800" dirty="0">
                <a:effectLst/>
                <a:latin typeface="Calibri" panose="020F0502020204030204" pitchFamily="34" charset="0"/>
                <a:ea typeface="Calibri" panose="020F0502020204030204" pitchFamily="34" charset="0"/>
                <a:cs typeface="Times New Roman" panose="02020603050405020304" pitchFamily="18" charset="0"/>
              </a:rPr>
              <a:t>, M., 2019. Guiding with a Soft Touch: Directing Players in Nonlinear Levels Without UI. Press Start, 5(2).</a:t>
            </a:r>
          </a:p>
          <a:p>
            <a:pPr>
              <a:lnSpc>
                <a:spcPct val="107000"/>
              </a:lnSpc>
              <a:spcAft>
                <a:spcPts val="800"/>
              </a:spcAft>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Kanamgotov</a:t>
            </a:r>
            <a:r>
              <a:rPr lang="en-GB" sz="1800" dirty="0">
                <a:effectLst/>
                <a:latin typeface="Calibri" panose="020F0502020204030204" pitchFamily="34" charset="0"/>
                <a:ea typeface="Calibri" panose="020F0502020204030204" pitchFamily="34" charset="0"/>
                <a:cs typeface="Times New Roman" panose="02020603050405020304" pitchFamily="18" charset="0"/>
              </a:rPr>
              <a:t>, A., 2015. A framework for immersion in virtual reality. Ph.D. University of Bedfordshire.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Candy, L. and Edmonds, E., 2018. Practice-Based Research in the Creative Arts: Foundations and Futures from the Front Line. Leonardo, 51(1), pp.63-69.</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POLCAR, J. et al. (2016) Methodology for Designing Virtual Reality Applications. Available from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2"/>
              </a:rPr>
              <a:t>https://www.researchgate.net/publication/311662441_Methodology_for_Designing_Virtual_Reality_Application</a:t>
            </a:r>
            <a:r>
              <a:rPr lang="en-GB" sz="1800" dirty="0">
                <a:effectLst/>
                <a:latin typeface="Calibri" panose="020F0502020204030204" pitchFamily="34" charset="0"/>
                <a:ea typeface="Calibri" panose="020F0502020204030204" pitchFamily="34" charset="0"/>
                <a:cs typeface="Times New Roman" panose="02020603050405020304" pitchFamily="18" charset="0"/>
              </a:rPr>
              <a:t>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Gibbs, Graham (1988). Learning by doing: a guide to teaching and learning methods. London: Further Education Unit. ISBN 978-1853380716. OCLC 19809667. Retrieved 10 November 2011.</a:t>
            </a:r>
          </a:p>
        </p:txBody>
      </p:sp>
    </p:spTree>
    <p:extLst>
      <p:ext uri="{BB962C8B-B14F-4D97-AF65-F5344CB8AC3E}">
        <p14:creationId xmlns:p14="http://schemas.microsoft.com/office/powerpoint/2010/main" val="280448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BE9-1AE9-47BF-AA32-4E880C9450A5}"/>
              </a:ext>
            </a:extLst>
          </p:cNvPr>
          <p:cNvSpPr>
            <a:spLocks noGrp="1"/>
          </p:cNvSpPr>
          <p:nvPr>
            <p:ph type="title"/>
          </p:nvPr>
        </p:nvSpPr>
        <p:spPr/>
        <p:txBody>
          <a:bodyPr/>
          <a:lstStyle/>
          <a:p>
            <a:r>
              <a:rPr lang="en-GB" dirty="0"/>
              <a:t>What is the project?</a:t>
            </a:r>
          </a:p>
        </p:txBody>
      </p:sp>
      <p:sp>
        <p:nvSpPr>
          <p:cNvPr id="3" name="Content Placeholder 2">
            <a:extLst>
              <a:ext uri="{FF2B5EF4-FFF2-40B4-BE49-F238E27FC236}">
                <a16:creationId xmlns:a16="http://schemas.microsoft.com/office/drawing/2014/main" id="{0CD61B75-5468-4B2A-B2DE-3311550434DA}"/>
              </a:ext>
            </a:extLst>
          </p:cNvPr>
          <p:cNvSpPr>
            <a:spLocks noGrp="1"/>
          </p:cNvSpPr>
          <p:nvPr>
            <p:ph idx="1"/>
          </p:nvPr>
        </p:nvSpPr>
        <p:spPr/>
        <p:txBody>
          <a:bodyPr/>
          <a:lstStyle/>
          <a:p>
            <a:pPr marL="36900" indent="0">
              <a:buNone/>
            </a:pPr>
            <a:r>
              <a:rPr lang="en-GB" dirty="0">
                <a:solidFill>
                  <a:schemeClr val="accent1"/>
                </a:solidFill>
              </a:rPr>
              <a:t>Aims and Objectives:</a:t>
            </a:r>
          </a:p>
          <a:p>
            <a:pPr marL="36900" indent="0">
              <a:buNone/>
            </a:pPr>
            <a:endParaRPr lang="en-GB" dirty="0">
              <a:solidFill>
                <a:schemeClr val="accent1"/>
              </a:solidFill>
            </a:endParaRPr>
          </a:p>
          <a:p>
            <a:r>
              <a:rPr lang="en-GB" dirty="0"/>
              <a:t>Create an Interactive VR Experience that is viewed as immersive and engaging by testing participants.</a:t>
            </a:r>
          </a:p>
          <a:p>
            <a:r>
              <a:rPr lang="en-GB" dirty="0"/>
              <a:t>Create an Interactive VR Experience that is viewed as scary and surreal by testing participants.</a:t>
            </a:r>
          </a:p>
          <a:p>
            <a:r>
              <a:rPr lang="en-GB" dirty="0"/>
              <a:t>Distribute the VR Experience on a digital marketplace, with monetisation and marketing strategies in place to maximise profit and exposure.</a:t>
            </a:r>
          </a:p>
          <a:p>
            <a:r>
              <a:rPr lang="en-GB" dirty="0"/>
              <a:t>Collaborate with Harri Bettsworth as the project composer to develop an Audio-Visual experience.</a:t>
            </a:r>
          </a:p>
          <a:p>
            <a:endParaRPr lang="en-GB" dirty="0"/>
          </a:p>
        </p:txBody>
      </p:sp>
      <p:sp>
        <p:nvSpPr>
          <p:cNvPr id="4" name="Text Placeholder 3">
            <a:extLst>
              <a:ext uri="{FF2B5EF4-FFF2-40B4-BE49-F238E27FC236}">
                <a16:creationId xmlns:a16="http://schemas.microsoft.com/office/drawing/2014/main" id="{AA127DF4-79CC-4D0C-90B8-6D51CF233C17}"/>
              </a:ext>
            </a:extLst>
          </p:cNvPr>
          <p:cNvSpPr>
            <a:spLocks noGrp="1"/>
          </p:cNvSpPr>
          <p:nvPr>
            <p:ph type="body" sz="half" idx="2"/>
          </p:nvPr>
        </p:nvSpPr>
        <p:spPr/>
        <p:txBody>
          <a:bodyPr/>
          <a:lstStyle/>
          <a:p>
            <a:pPr algn="ctr">
              <a:lnSpc>
                <a:spcPct val="107000"/>
              </a:lnSpc>
              <a:spcBef>
                <a:spcPts val="1200"/>
              </a:spcBef>
            </a:pPr>
            <a:endParaRPr lang="en-GB" sz="20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Bef>
                <a:spcPts val="1200"/>
              </a:spcBef>
            </a:pPr>
            <a:r>
              <a:rPr lang="en-GB" sz="2000" b="1" kern="0" dirty="0">
                <a:solidFill>
                  <a:schemeClr val="accent1"/>
                </a:solidFill>
                <a:effectLst/>
                <a:latin typeface="Calibri Light" panose="020F0302020204030204" pitchFamily="34" charset="0"/>
                <a:ea typeface="Times New Roman" panose="02020603050405020304" pitchFamily="18" charset="0"/>
                <a:cs typeface="Times New Roman" panose="02020603050405020304" pitchFamily="18" charset="0"/>
              </a:rPr>
              <a:t>Nomenclature</a:t>
            </a:r>
            <a:endParaRPr lang="en-GB" sz="1800" b="1" kern="0" dirty="0">
              <a:solidFill>
                <a:schemeClr val="accent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Bef>
                <a:spcPts val="1200"/>
              </a:spcBef>
            </a:pPr>
            <a:r>
              <a:rPr lang="en-GB" sz="1800"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VR: Virtual Reality</a:t>
            </a:r>
          </a:p>
          <a:p>
            <a:pPr algn="ctr">
              <a:lnSpc>
                <a:spcPct val="107000"/>
              </a:lnSpc>
              <a:spcBef>
                <a:spcPts val="1200"/>
              </a:spcBef>
            </a:pPr>
            <a:r>
              <a:rPr lang="en-GB" sz="1800"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IOCT: Institute of Creative Technologies</a:t>
            </a:r>
          </a:p>
          <a:p>
            <a:pPr algn="ctr">
              <a:lnSpc>
                <a:spcPct val="107000"/>
              </a:lnSpc>
              <a:spcBef>
                <a:spcPts val="1200"/>
              </a:spcBef>
            </a:pPr>
            <a:r>
              <a:rPr lang="en-GB" sz="1800"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MTI: Music, Technology and Innovation</a:t>
            </a:r>
          </a:p>
          <a:p>
            <a:endParaRPr lang="en-GB" dirty="0"/>
          </a:p>
        </p:txBody>
      </p:sp>
    </p:spTree>
    <p:extLst>
      <p:ext uri="{BB962C8B-B14F-4D97-AF65-F5344CB8AC3E}">
        <p14:creationId xmlns:p14="http://schemas.microsoft.com/office/powerpoint/2010/main" val="731180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86C7-7E4F-4302-ADC3-537FA02C16B2}"/>
              </a:ext>
            </a:extLst>
          </p:cNvPr>
          <p:cNvSpPr>
            <a:spLocks noGrp="1"/>
          </p:cNvSpPr>
          <p:nvPr>
            <p:ph type="title"/>
          </p:nvPr>
        </p:nvSpPr>
        <p:spPr/>
        <p:txBody>
          <a:bodyPr/>
          <a:lstStyle/>
          <a:p>
            <a:r>
              <a:rPr lang="en-GB" dirty="0"/>
              <a:t>Contextualisation</a:t>
            </a:r>
          </a:p>
        </p:txBody>
      </p:sp>
      <p:sp>
        <p:nvSpPr>
          <p:cNvPr id="4" name="Text Placeholder 3">
            <a:extLst>
              <a:ext uri="{FF2B5EF4-FFF2-40B4-BE49-F238E27FC236}">
                <a16:creationId xmlns:a16="http://schemas.microsoft.com/office/drawing/2014/main" id="{988239FF-BE59-4643-BF09-77037566ACCF}"/>
              </a:ext>
            </a:extLst>
          </p:cNvPr>
          <p:cNvSpPr>
            <a:spLocks noGrp="1"/>
          </p:cNvSpPr>
          <p:nvPr>
            <p:ph type="body" sz="half" idx="2"/>
          </p:nvPr>
        </p:nvSpPr>
        <p:spPr/>
        <p:txBody>
          <a:bodyPr>
            <a:normAutofit lnSpcReduction="10000"/>
          </a:bodyPr>
          <a:lstStyle/>
          <a:p>
            <a:r>
              <a:rPr lang="en-GB" dirty="0"/>
              <a:t>Design Inspirations</a:t>
            </a:r>
          </a:p>
          <a:p>
            <a:r>
              <a:rPr lang="en-GB" dirty="0"/>
              <a:t>Surreal and Uncanny</a:t>
            </a:r>
          </a:p>
        </p:txBody>
      </p:sp>
      <p:pic>
        <p:nvPicPr>
          <p:cNvPr id="1026" name="Picture 2" descr="PyramidHead - Silent Hill 2 by Aoki-Lifestream on DeviantArt">
            <a:extLst>
              <a:ext uri="{FF2B5EF4-FFF2-40B4-BE49-F238E27FC236}">
                <a16:creationId xmlns:a16="http://schemas.microsoft.com/office/drawing/2014/main" id="{8DFB9A57-3109-4F30-ACB3-D72DD72F6C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71" r="26634"/>
          <a:stretch/>
        </p:blipFill>
        <p:spPr bwMode="auto">
          <a:xfrm>
            <a:off x="9082007" y="609060"/>
            <a:ext cx="2030278" cy="36961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Shining&amp;#39; Anniversary: Stanley Kubrick&amp;#39;s Un-King-Like Film Classic -  Variety">
            <a:extLst>
              <a:ext uri="{FF2B5EF4-FFF2-40B4-BE49-F238E27FC236}">
                <a16:creationId xmlns:a16="http://schemas.microsoft.com/office/drawing/2014/main" id="{D3978EC5-6FF0-4E6C-AADA-D287624D0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43" r="27227"/>
          <a:stretch/>
        </p:blipFill>
        <p:spPr bwMode="auto">
          <a:xfrm>
            <a:off x="4861302" y="609059"/>
            <a:ext cx="3192651" cy="36961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raserhead (1977) Archives - cineluxe">
            <a:extLst>
              <a:ext uri="{FF2B5EF4-FFF2-40B4-BE49-F238E27FC236}">
                <a16:creationId xmlns:a16="http://schemas.microsoft.com/office/drawing/2014/main" id="{70E1E034-34E8-4C9E-8158-95DDDFDB10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727" t="2459" r="17011" b="1214"/>
          <a:stretch/>
        </p:blipFill>
        <p:spPr bwMode="auto">
          <a:xfrm>
            <a:off x="1235087" y="609060"/>
            <a:ext cx="2887463" cy="369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176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86C7-7E4F-4302-ADC3-537FA02C16B2}"/>
              </a:ext>
            </a:extLst>
          </p:cNvPr>
          <p:cNvSpPr>
            <a:spLocks noGrp="1"/>
          </p:cNvSpPr>
          <p:nvPr>
            <p:ph type="title"/>
          </p:nvPr>
        </p:nvSpPr>
        <p:spPr/>
        <p:txBody>
          <a:bodyPr/>
          <a:lstStyle/>
          <a:p>
            <a:r>
              <a:rPr lang="en-GB" dirty="0"/>
              <a:t>Contextualisation</a:t>
            </a:r>
          </a:p>
        </p:txBody>
      </p:sp>
      <p:sp>
        <p:nvSpPr>
          <p:cNvPr id="4" name="Text Placeholder 3">
            <a:extLst>
              <a:ext uri="{FF2B5EF4-FFF2-40B4-BE49-F238E27FC236}">
                <a16:creationId xmlns:a16="http://schemas.microsoft.com/office/drawing/2014/main" id="{988239FF-BE59-4643-BF09-77037566ACCF}"/>
              </a:ext>
            </a:extLst>
          </p:cNvPr>
          <p:cNvSpPr>
            <a:spLocks noGrp="1"/>
          </p:cNvSpPr>
          <p:nvPr>
            <p:ph type="body" sz="half" idx="2"/>
          </p:nvPr>
        </p:nvSpPr>
        <p:spPr/>
        <p:txBody>
          <a:bodyPr>
            <a:normAutofit/>
          </a:bodyPr>
          <a:lstStyle/>
          <a:p>
            <a:r>
              <a:rPr lang="en-GB" dirty="0"/>
              <a:t>Horror Games</a:t>
            </a:r>
          </a:p>
        </p:txBody>
      </p:sp>
      <p:pic>
        <p:nvPicPr>
          <p:cNvPr id="2050" name="Picture 2" descr="Resident Evil 7: Biohazard review • Eurogamer.net">
            <a:extLst>
              <a:ext uri="{FF2B5EF4-FFF2-40B4-BE49-F238E27FC236}">
                <a16:creationId xmlns:a16="http://schemas.microsoft.com/office/drawing/2014/main" id="{D9905098-3378-46D1-AA4E-848965C7A2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795" r="14058"/>
          <a:stretch/>
        </p:blipFill>
        <p:spPr bwMode="auto">
          <a:xfrm>
            <a:off x="1079714" y="692544"/>
            <a:ext cx="3481489" cy="36126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ident Evil 7 guide and walkthrough 2-3 Jack&amp;#39;s back and the basement -  Polygon">
            <a:extLst>
              <a:ext uri="{FF2B5EF4-FFF2-40B4-BE49-F238E27FC236}">
                <a16:creationId xmlns:a16="http://schemas.microsoft.com/office/drawing/2014/main" id="{D51F3FD5-45E4-427B-BEDE-4AD643D727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3892" y="676042"/>
            <a:ext cx="6418394" cy="361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30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65B7-8AC2-4CDE-B54B-6EE92CC8B2B9}"/>
              </a:ext>
            </a:extLst>
          </p:cNvPr>
          <p:cNvSpPr>
            <a:spLocks noGrp="1"/>
          </p:cNvSpPr>
          <p:nvPr>
            <p:ph type="title"/>
          </p:nvPr>
        </p:nvSpPr>
        <p:spPr/>
        <p:txBody>
          <a:bodyPr/>
          <a:lstStyle/>
          <a:p>
            <a:r>
              <a:rPr lang="en-GB" dirty="0"/>
              <a:t>Influences</a:t>
            </a:r>
          </a:p>
        </p:txBody>
      </p:sp>
      <p:sp>
        <p:nvSpPr>
          <p:cNvPr id="3" name="Text Placeholder 2">
            <a:extLst>
              <a:ext uri="{FF2B5EF4-FFF2-40B4-BE49-F238E27FC236}">
                <a16:creationId xmlns:a16="http://schemas.microsoft.com/office/drawing/2014/main" id="{EE858397-AC8D-4615-9893-3F518A6F03E8}"/>
              </a:ext>
            </a:extLst>
          </p:cNvPr>
          <p:cNvSpPr>
            <a:spLocks noGrp="1"/>
          </p:cNvSpPr>
          <p:nvPr>
            <p:ph type="body" idx="1"/>
          </p:nvPr>
        </p:nvSpPr>
        <p:spPr/>
        <p:txBody>
          <a:bodyPr/>
          <a:lstStyle/>
          <a:p>
            <a:r>
              <a:rPr lang="en-GB" dirty="0"/>
              <a:t>Horror Cinema</a:t>
            </a:r>
          </a:p>
        </p:txBody>
      </p:sp>
      <p:sp>
        <p:nvSpPr>
          <p:cNvPr id="4" name="Text Placeholder 3">
            <a:extLst>
              <a:ext uri="{FF2B5EF4-FFF2-40B4-BE49-F238E27FC236}">
                <a16:creationId xmlns:a16="http://schemas.microsoft.com/office/drawing/2014/main" id="{1AC4D308-C07B-442A-BD06-BAC18092362A}"/>
              </a:ext>
            </a:extLst>
          </p:cNvPr>
          <p:cNvSpPr>
            <a:spLocks noGrp="1"/>
          </p:cNvSpPr>
          <p:nvPr>
            <p:ph type="body" sz="half" idx="15"/>
          </p:nvPr>
        </p:nvSpPr>
        <p:spPr/>
        <p:txBody>
          <a:bodyPr/>
          <a:lstStyle/>
          <a:p>
            <a:r>
              <a:rPr lang="en-GB" dirty="0"/>
              <a:t>The Shining,</a:t>
            </a:r>
          </a:p>
          <a:p>
            <a:r>
              <a:rPr lang="en-GB" dirty="0"/>
              <a:t> Under the Skin</a:t>
            </a:r>
          </a:p>
          <a:p>
            <a:r>
              <a:rPr lang="en-GB" dirty="0"/>
              <a:t> Eraserhead,</a:t>
            </a:r>
          </a:p>
          <a:p>
            <a:r>
              <a:rPr lang="en-GB" dirty="0"/>
              <a:t>Midsommar,</a:t>
            </a:r>
          </a:p>
          <a:p>
            <a:r>
              <a:rPr lang="en-GB" dirty="0"/>
              <a:t>Begotten</a:t>
            </a:r>
          </a:p>
        </p:txBody>
      </p:sp>
      <p:sp>
        <p:nvSpPr>
          <p:cNvPr id="5" name="Text Placeholder 4">
            <a:extLst>
              <a:ext uri="{FF2B5EF4-FFF2-40B4-BE49-F238E27FC236}">
                <a16:creationId xmlns:a16="http://schemas.microsoft.com/office/drawing/2014/main" id="{5C6C50C9-0308-462D-878C-326B8FB07B22}"/>
              </a:ext>
            </a:extLst>
          </p:cNvPr>
          <p:cNvSpPr>
            <a:spLocks noGrp="1"/>
          </p:cNvSpPr>
          <p:nvPr>
            <p:ph type="body" sz="quarter" idx="3"/>
          </p:nvPr>
        </p:nvSpPr>
        <p:spPr/>
        <p:txBody>
          <a:bodyPr/>
          <a:lstStyle/>
          <a:p>
            <a:r>
              <a:rPr lang="en-GB" dirty="0"/>
              <a:t>VR Influences</a:t>
            </a:r>
          </a:p>
        </p:txBody>
      </p:sp>
      <p:sp>
        <p:nvSpPr>
          <p:cNvPr id="6" name="Text Placeholder 5">
            <a:extLst>
              <a:ext uri="{FF2B5EF4-FFF2-40B4-BE49-F238E27FC236}">
                <a16:creationId xmlns:a16="http://schemas.microsoft.com/office/drawing/2014/main" id="{0C452B90-06EF-4A22-89BD-FAFAA2FF1E21}"/>
              </a:ext>
            </a:extLst>
          </p:cNvPr>
          <p:cNvSpPr>
            <a:spLocks noGrp="1"/>
          </p:cNvSpPr>
          <p:nvPr>
            <p:ph type="body" sz="half" idx="16"/>
          </p:nvPr>
        </p:nvSpPr>
        <p:spPr/>
        <p:txBody>
          <a:bodyPr/>
          <a:lstStyle/>
          <a:p>
            <a:r>
              <a:rPr lang="en-GB" dirty="0"/>
              <a:t>Paranormal Activity: The Lost Soul - PSVR, PC VR</a:t>
            </a:r>
          </a:p>
          <a:p>
            <a:r>
              <a:rPr lang="en-GB" dirty="0"/>
              <a:t>Resident Evil 7 Biohazard - PSVR</a:t>
            </a:r>
          </a:p>
          <a:p>
            <a:r>
              <a:rPr lang="en-GB" dirty="0"/>
              <a:t>Five Nights at Freddy's VR: Help Wanted - Quest, PSVR, PC VR</a:t>
            </a:r>
          </a:p>
          <a:p>
            <a:r>
              <a:rPr lang="en-GB" dirty="0" err="1"/>
              <a:t>Phasmophobia</a:t>
            </a:r>
            <a:r>
              <a:rPr lang="en-GB" dirty="0"/>
              <a:t> - PCVR</a:t>
            </a:r>
          </a:p>
          <a:p>
            <a:r>
              <a:rPr lang="en-GB" dirty="0"/>
              <a:t>Alien Isolation - </a:t>
            </a:r>
            <a:r>
              <a:rPr lang="en-GB" dirty="0" err="1"/>
              <a:t>MothrVR</a:t>
            </a:r>
            <a:r>
              <a:rPr lang="en-GB" dirty="0"/>
              <a:t> MOD - PC VR</a:t>
            </a:r>
          </a:p>
          <a:p>
            <a:r>
              <a:rPr lang="en-GB" dirty="0"/>
              <a:t>Half-Life: ALYX - STEAM PC VR</a:t>
            </a:r>
          </a:p>
          <a:p>
            <a:r>
              <a:rPr lang="en-GB" dirty="0"/>
              <a:t>No Mans Sky – PC VR PSVR</a:t>
            </a:r>
          </a:p>
        </p:txBody>
      </p:sp>
      <p:sp>
        <p:nvSpPr>
          <p:cNvPr id="7" name="Text Placeholder 6">
            <a:extLst>
              <a:ext uri="{FF2B5EF4-FFF2-40B4-BE49-F238E27FC236}">
                <a16:creationId xmlns:a16="http://schemas.microsoft.com/office/drawing/2014/main" id="{282D7D6C-E9BC-49B9-839A-7882E1F8D140}"/>
              </a:ext>
            </a:extLst>
          </p:cNvPr>
          <p:cNvSpPr>
            <a:spLocks noGrp="1"/>
          </p:cNvSpPr>
          <p:nvPr>
            <p:ph type="body" sz="quarter" idx="13"/>
          </p:nvPr>
        </p:nvSpPr>
        <p:spPr/>
        <p:txBody>
          <a:bodyPr/>
          <a:lstStyle/>
          <a:p>
            <a:r>
              <a:rPr lang="en-GB" dirty="0"/>
              <a:t>Non-VR influences</a:t>
            </a:r>
          </a:p>
        </p:txBody>
      </p:sp>
      <p:sp>
        <p:nvSpPr>
          <p:cNvPr id="8" name="Text Placeholder 7">
            <a:extLst>
              <a:ext uri="{FF2B5EF4-FFF2-40B4-BE49-F238E27FC236}">
                <a16:creationId xmlns:a16="http://schemas.microsoft.com/office/drawing/2014/main" id="{A657F044-05B8-4DA4-93AE-FC1B07DD10D2}"/>
              </a:ext>
            </a:extLst>
          </p:cNvPr>
          <p:cNvSpPr>
            <a:spLocks noGrp="1"/>
          </p:cNvSpPr>
          <p:nvPr>
            <p:ph type="body" sz="half" idx="17"/>
          </p:nvPr>
        </p:nvSpPr>
        <p:spPr/>
        <p:txBody>
          <a:bodyPr/>
          <a:lstStyle/>
          <a:p>
            <a:r>
              <a:rPr lang="en-GB" dirty="0"/>
              <a:t>Silent Hill 2</a:t>
            </a:r>
          </a:p>
          <a:p>
            <a:r>
              <a:rPr lang="en-GB" dirty="0"/>
              <a:t>Outlast</a:t>
            </a:r>
          </a:p>
          <a:p>
            <a:r>
              <a:rPr lang="en-GB" dirty="0"/>
              <a:t>Dead Space</a:t>
            </a:r>
          </a:p>
          <a:p>
            <a:r>
              <a:rPr lang="en-GB" dirty="0"/>
              <a:t>The Slenderman</a:t>
            </a:r>
          </a:p>
          <a:p>
            <a:r>
              <a:rPr lang="en-GB" dirty="0"/>
              <a:t>Outer Wilds</a:t>
            </a:r>
          </a:p>
          <a:p>
            <a:r>
              <a:rPr lang="en-GB" dirty="0" err="1"/>
              <a:t>Hellblade</a:t>
            </a:r>
            <a:r>
              <a:rPr lang="en-GB" dirty="0"/>
              <a:t>: </a:t>
            </a:r>
            <a:r>
              <a:rPr lang="en-GB" dirty="0" err="1"/>
              <a:t>Senua;s</a:t>
            </a:r>
            <a:r>
              <a:rPr lang="en-GB" dirty="0"/>
              <a:t> Sacrifice</a:t>
            </a:r>
          </a:p>
          <a:p>
            <a:r>
              <a:rPr lang="en-GB" dirty="0"/>
              <a:t>Doom</a:t>
            </a:r>
          </a:p>
          <a:p>
            <a:r>
              <a:rPr lang="en-GB" dirty="0"/>
              <a:t>Journey</a:t>
            </a:r>
          </a:p>
        </p:txBody>
      </p:sp>
    </p:spTree>
    <p:extLst>
      <p:ext uri="{BB962C8B-B14F-4D97-AF65-F5344CB8AC3E}">
        <p14:creationId xmlns:p14="http://schemas.microsoft.com/office/powerpoint/2010/main" val="907966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3447-19B4-4514-AABF-CBC5240513BC}"/>
              </a:ext>
            </a:extLst>
          </p:cNvPr>
          <p:cNvSpPr>
            <a:spLocks noGrp="1"/>
          </p:cNvSpPr>
          <p:nvPr>
            <p:ph type="title"/>
          </p:nvPr>
        </p:nvSpPr>
        <p:spPr/>
        <p:txBody>
          <a:bodyPr/>
          <a:lstStyle/>
          <a:p>
            <a:r>
              <a:rPr lang="en-GB" dirty="0"/>
              <a:t>The Design</a:t>
            </a:r>
          </a:p>
        </p:txBody>
      </p:sp>
      <p:sp>
        <p:nvSpPr>
          <p:cNvPr id="3" name="Text Placeholder 2">
            <a:extLst>
              <a:ext uri="{FF2B5EF4-FFF2-40B4-BE49-F238E27FC236}">
                <a16:creationId xmlns:a16="http://schemas.microsoft.com/office/drawing/2014/main" id="{3AB074E0-EEC1-4C86-9B98-C1FA1B8DF938}"/>
              </a:ext>
            </a:extLst>
          </p:cNvPr>
          <p:cNvSpPr>
            <a:spLocks noGrp="1"/>
          </p:cNvSpPr>
          <p:nvPr>
            <p:ph type="body" idx="1"/>
          </p:nvPr>
        </p:nvSpPr>
        <p:spPr/>
        <p:txBody>
          <a:bodyPr/>
          <a:lstStyle/>
          <a:p>
            <a:r>
              <a:rPr lang="en-GB" dirty="0"/>
              <a:t>Game Rules</a:t>
            </a:r>
          </a:p>
        </p:txBody>
      </p:sp>
      <p:sp>
        <p:nvSpPr>
          <p:cNvPr id="4" name="Text Placeholder 3">
            <a:extLst>
              <a:ext uri="{FF2B5EF4-FFF2-40B4-BE49-F238E27FC236}">
                <a16:creationId xmlns:a16="http://schemas.microsoft.com/office/drawing/2014/main" id="{5DB76928-F390-4949-B1A6-50CE81616F7F}"/>
              </a:ext>
            </a:extLst>
          </p:cNvPr>
          <p:cNvSpPr>
            <a:spLocks noGrp="1"/>
          </p:cNvSpPr>
          <p:nvPr>
            <p:ph type="body" sz="half" idx="15"/>
          </p:nvPr>
        </p:nvSpPr>
        <p:spPr/>
        <p:txBody>
          <a:bodyPr>
            <a:normAutofit fontScale="70000" lnSpcReduction="20000"/>
          </a:bodyPr>
          <a:lstStyle/>
          <a:p>
            <a:r>
              <a:rPr lang="en-GB" dirty="0"/>
              <a:t>Story revealed through game, understanding only at end, this is done by leaving objects that tell the story, either written notes or clues to the investigation</a:t>
            </a:r>
          </a:p>
          <a:p>
            <a:r>
              <a:rPr lang="en-GB" dirty="0"/>
              <a:t>The player can't influence the story, and can only influence the order of events</a:t>
            </a:r>
          </a:p>
          <a:p>
            <a:r>
              <a:rPr lang="en-GB" dirty="0"/>
              <a:t>There are no enemies or hazards, player can only get reset by not paying attention and getting caught in a trap</a:t>
            </a:r>
          </a:p>
          <a:p>
            <a:r>
              <a:rPr lang="en-GB" dirty="0"/>
              <a:t>Majority of game in-doors, this removes the need for an exterior and reduces draw calls and GPU overdraw</a:t>
            </a:r>
          </a:p>
          <a:p>
            <a:r>
              <a:rPr lang="en-GB" dirty="0"/>
              <a:t>The entire game should give the perspective of the character, meaning no On-Screen HUD, No pause menu and no other hardware requirements other than the headset and the controllers</a:t>
            </a:r>
          </a:p>
          <a:p>
            <a:r>
              <a:rPr lang="en-GB" dirty="0"/>
              <a:t>The game is driven by audio, and therefore it is recommended that players can hear effectively to experience the game. Despite this, Closed Captioning may be included to aid players with issues processing the directional audio</a:t>
            </a:r>
          </a:p>
        </p:txBody>
      </p:sp>
      <p:sp>
        <p:nvSpPr>
          <p:cNvPr id="5" name="Text Placeholder 4">
            <a:extLst>
              <a:ext uri="{FF2B5EF4-FFF2-40B4-BE49-F238E27FC236}">
                <a16:creationId xmlns:a16="http://schemas.microsoft.com/office/drawing/2014/main" id="{51871A7E-6E0B-40AA-A874-65550D6C134A}"/>
              </a:ext>
            </a:extLst>
          </p:cNvPr>
          <p:cNvSpPr>
            <a:spLocks noGrp="1"/>
          </p:cNvSpPr>
          <p:nvPr>
            <p:ph type="body" sz="quarter" idx="3"/>
          </p:nvPr>
        </p:nvSpPr>
        <p:spPr/>
        <p:txBody>
          <a:bodyPr/>
          <a:lstStyle/>
          <a:p>
            <a:r>
              <a:rPr lang="en-GB" dirty="0"/>
              <a:t>Technical Details</a:t>
            </a:r>
          </a:p>
        </p:txBody>
      </p:sp>
      <p:sp>
        <p:nvSpPr>
          <p:cNvPr id="6" name="Text Placeholder 5">
            <a:extLst>
              <a:ext uri="{FF2B5EF4-FFF2-40B4-BE49-F238E27FC236}">
                <a16:creationId xmlns:a16="http://schemas.microsoft.com/office/drawing/2014/main" id="{5ED8D034-1BBE-4881-AC25-51A1BE8C8C40}"/>
              </a:ext>
            </a:extLst>
          </p:cNvPr>
          <p:cNvSpPr>
            <a:spLocks noGrp="1"/>
          </p:cNvSpPr>
          <p:nvPr>
            <p:ph type="body" sz="half" idx="16"/>
          </p:nvPr>
        </p:nvSpPr>
        <p:spPr/>
        <p:txBody>
          <a:bodyPr>
            <a:normAutofit fontScale="92500" lnSpcReduction="10000"/>
          </a:bodyPr>
          <a:lstStyle/>
          <a:p>
            <a:r>
              <a:rPr lang="en-GB" dirty="0"/>
              <a:t>Environment: Spooky yet real. Uncanny feeling. Liminal spaces</a:t>
            </a:r>
          </a:p>
          <a:p>
            <a:r>
              <a:rPr lang="en-GB" dirty="0"/>
              <a:t>Interactable items: Buttons, Switches, Flashlights + more </a:t>
            </a:r>
            <a:r>
              <a:rPr lang="en-GB" dirty="0" err="1"/>
              <a:t>interactables</a:t>
            </a:r>
            <a:endParaRPr lang="en-GB" dirty="0"/>
          </a:p>
          <a:p>
            <a:r>
              <a:rPr lang="en-GB" dirty="0"/>
              <a:t>Immersive Spatial Audio and game soundtrack: All sound composed by Harri Bettsworth with technology such as Binaural microphones being used</a:t>
            </a:r>
          </a:p>
          <a:p>
            <a:r>
              <a:rPr lang="en-GB" dirty="0"/>
              <a:t>6DoF tracking: Uses Headset tracking to give player full VR perspective</a:t>
            </a:r>
          </a:p>
          <a:p>
            <a:r>
              <a:rPr lang="en-GB" dirty="0"/>
              <a:t>Hip based locomotion: Experimenting with hip based locomotion</a:t>
            </a:r>
          </a:p>
          <a:p>
            <a:r>
              <a:rPr lang="en-GB" dirty="0"/>
              <a:t>Guardian space: If using Oculus, Ability to set guardian space</a:t>
            </a:r>
          </a:p>
        </p:txBody>
      </p:sp>
      <p:sp>
        <p:nvSpPr>
          <p:cNvPr id="7" name="Text Placeholder 6">
            <a:extLst>
              <a:ext uri="{FF2B5EF4-FFF2-40B4-BE49-F238E27FC236}">
                <a16:creationId xmlns:a16="http://schemas.microsoft.com/office/drawing/2014/main" id="{7C591D4E-772B-4DDB-AE7D-CDB44BD1080C}"/>
              </a:ext>
            </a:extLst>
          </p:cNvPr>
          <p:cNvSpPr>
            <a:spLocks noGrp="1"/>
          </p:cNvSpPr>
          <p:nvPr>
            <p:ph type="body" sz="quarter" idx="13"/>
          </p:nvPr>
        </p:nvSpPr>
        <p:spPr/>
        <p:txBody>
          <a:bodyPr/>
          <a:lstStyle/>
          <a:p>
            <a:r>
              <a:rPr lang="en-GB" dirty="0"/>
              <a:t>Technology Limitations and Solutions</a:t>
            </a:r>
          </a:p>
        </p:txBody>
      </p:sp>
      <p:sp>
        <p:nvSpPr>
          <p:cNvPr id="8" name="Text Placeholder 7">
            <a:extLst>
              <a:ext uri="{FF2B5EF4-FFF2-40B4-BE49-F238E27FC236}">
                <a16:creationId xmlns:a16="http://schemas.microsoft.com/office/drawing/2014/main" id="{351CFD18-B028-4C0C-809E-6C17613D059F}"/>
              </a:ext>
            </a:extLst>
          </p:cNvPr>
          <p:cNvSpPr>
            <a:spLocks noGrp="1"/>
          </p:cNvSpPr>
          <p:nvPr>
            <p:ph type="body" sz="half" idx="17"/>
          </p:nvPr>
        </p:nvSpPr>
        <p:spPr/>
        <p:txBody>
          <a:bodyPr>
            <a:normAutofit fontScale="62500" lnSpcReduction="20000"/>
          </a:bodyPr>
          <a:lstStyle/>
          <a:p>
            <a:r>
              <a:rPr lang="en-GB" b="1" dirty="0"/>
              <a:t>Quest 1 headset not very powerful</a:t>
            </a:r>
          </a:p>
          <a:p>
            <a:r>
              <a:rPr lang="en-GB" dirty="0"/>
              <a:t>Solution: use PC VR and develop for </a:t>
            </a:r>
            <a:r>
              <a:rPr lang="en-GB" dirty="0" err="1"/>
              <a:t>OpenVR</a:t>
            </a:r>
            <a:r>
              <a:rPr lang="en-GB" dirty="0"/>
              <a:t> so PC headsets can be used</a:t>
            </a:r>
          </a:p>
          <a:p>
            <a:r>
              <a:rPr lang="en-GB" dirty="0"/>
              <a:t>Acquire an Oculus Quest 2</a:t>
            </a:r>
          </a:p>
          <a:p>
            <a:r>
              <a:rPr lang="en-GB" dirty="0"/>
              <a:t>Reduce runtime changing of Meshes, Materials and Shaders, however changing textures and mesh complexity okay. </a:t>
            </a:r>
          </a:p>
          <a:p>
            <a:r>
              <a:rPr lang="en-GB" b="1" dirty="0"/>
              <a:t>Cannot move around the virtual environment with physical movement</a:t>
            </a:r>
          </a:p>
          <a:p>
            <a:r>
              <a:rPr lang="en-GB" dirty="0"/>
              <a:t>Teleportation anchors that can be used with the controllers to move around the scene</a:t>
            </a:r>
          </a:p>
          <a:p>
            <a:r>
              <a:rPr lang="en-GB" dirty="0"/>
              <a:t>Move and rotate with the thumb sticks</a:t>
            </a:r>
          </a:p>
          <a:p>
            <a:r>
              <a:rPr lang="en-GB" dirty="0"/>
              <a:t>VR backpack PC's with constant physical space</a:t>
            </a:r>
          </a:p>
          <a:p>
            <a:r>
              <a:rPr lang="en-GB" b="1" dirty="0"/>
              <a:t>Limited scope due to market share of headsets</a:t>
            </a:r>
          </a:p>
          <a:p>
            <a:r>
              <a:rPr lang="en-GB" dirty="0"/>
              <a:t>use </a:t>
            </a:r>
            <a:r>
              <a:rPr lang="en-GB" dirty="0" err="1"/>
              <a:t>OpenVR</a:t>
            </a:r>
            <a:r>
              <a:rPr lang="en-GB" dirty="0"/>
              <a:t> in Unity. Loses some oculus features but makes it simple to release the experience on non-oculus headsets</a:t>
            </a:r>
          </a:p>
          <a:p>
            <a:r>
              <a:rPr lang="en-GB" dirty="0"/>
              <a:t>Focus on Quest platform due to highest share of market</a:t>
            </a:r>
          </a:p>
        </p:txBody>
      </p:sp>
      <p:sp>
        <p:nvSpPr>
          <p:cNvPr id="9" name="TextBox 8">
            <a:extLst>
              <a:ext uri="{FF2B5EF4-FFF2-40B4-BE49-F238E27FC236}">
                <a16:creationId xmlns:a16="http://schemas.microsoft.com/office/drawing/2014/main" id="{3F7B7748-C495-45D7-BD80-78B4ABCEBCF8}"/>
              </a:ext>
            </a:extLst>
          </p:cNvPr>
          <p:cNvSpPr txBox="1"/>
          <p:nvPr/>
        </p:nvSpPr>
        <p:spPr>
          <a:xfrm rot="20474760">
            <a:off x="609600" y="956325"/>
            <a:ext cx="2717800" cy="276999"/>
          </a:xfrm>
          <a:prstGeom prst="rect">
            <a:avLst/>
          </a:prstGeom>
          <a:noFill/>
        </p:spPr>
        <p:txBody>
          <a:bodyPr wrap="square" rtlCol="0">
            <a:spAutoFit/>
          </a:bodyPr>
          <a:lstStyle/>
          <a:p>
            <a:pPr algn="ctr"/>
            <a:r>
              <a:rPr lang="en-GB" sz="1200" dirty="0">
                <a:solidFill>
                  <a:schemeClr val="tx2"/>
                </a:solidFill>
              </a:rPr>
              <a:t>Unity vs Unreal?</a:t>
            </a:r>
          </a:p>
        </p:txBody>
      </p:sp>
      <p:sp>
        <p:nvSpPr>
          <p:cNvPr id="10" name="TextBox 9">
            <a:extLst>
              <a:ext uri="{FF2B5EF4-FFF2-40B4-BE49-F238E27FC236}">
                <a16:creationId xmlns:a16="http://schemas.microsoft.com/office/drawing/2014/main" id="{ED3472B5-145C-4EA7-81DB-1F3EC3C58D72}"/>
              </a:ext>
            </a:extLst>
          </p:cNvPr>
          <p:cNvSpPr txBox="1"/>
          <p:nvPr/>
        </p:nvSpPr>
        <p:spPr>
          <a:xfrm rot="216167">
            <a:off x="1485160" y="5876136"/>
            <a:ext cx="2717800" cy="461665"/>
          </a:xfrm>
          <a:prstGeom prst="rect">
            <a:avLst/>
          </a:prstGeom>
          <a:noFill/>
        </p:spPr>
        <p:txBody>
          <a:bodyPr wrap="square" rtlCol="0">
            <a:spAutoFit/>
          </a:bodyPr>
          <a:lstStyle/>
          <a:p>
            <a:pPr algn="ctr"/>
            <a:r>
              <a:rPr lang="en-GB" sz="1200" dirty="0" err="1">
                <a:solidFill>
                  <a:schemeClr val="tx2"/>
                </a:solidFill>
              </a:rPr>
              <a:t>Wwise</a:t>
            </a:r>
            <a:r>
              <a:rPr lang="en-GB" sz="1200" dirty="0">
                <a:solidFill>
                  <a:schemeClr val="tx2"/>
                </a:solidFill>
              </a:rPr>
              <a:t> vs Steam Audio vs FMOD vs Engine Default</a:t>
            </a:r>
          </a:p>
        </p:txBody>
      </p:sp>
      <p:sp>
        <p:nvSpPr>
          <p:cNvPr id="11" name="TextBox 10">
            <a:extLst>
              <a:ext uri="{FF2B5EF4-FFF2-40B4-BE49-F238E27FC236}">
                <a16:creationId xmlns:a16="http://schemas.microsoft.com/office/drawing/2014/main" id="{7E8E328C-2E14-4908-BD03-55979667F5C2}"/>
              </a:ext>
            </a:extLst>
          </p:cNvPr>
          <p:cNvSpPr txBox="1"/>
          <p:nvPr/>
        </p:nvSpPr>
        <p:spPr>
          <a:xfrm rot="21426667">
            <a:off x="7978392" y="720437"/>
            <a:ext cx="2717800" cy="276999"/>
          </a:xfrm>
          <a:prstGeom prst="rect">
            <a:avLst/>
          </a:prstGeom>
          <a:noFill/>
        </p:spPr>
        <p:txBody>
          <a:bodyPr wrap="square" rtlCol="0">
            <a:spAutoFit/>
          </a:bodyPr>
          <a:lstStyle/>
          <a:p>
            <a:pPr algn="ctr"/>
            <a:r>
              <a:rPr lang="en-GB" sz="1200" dirty="0">
                <a:solidFill>
                  <a:schemeClr val="tx2"/>
                </a:solidFill>
              </a:rPr>
              <a:t>PC VR vs Standalone VR?</a:t>
            </a:r>
          </a:p>
        </p:txBody>
      </p:sp>
    </p:spTree>
    <p:extLst>
      <p:ext uri="{BB962C8B-B14F-4D97-AF65-F5344CB8AC3E}">
        <p14:creationId xmlns:p14="http://schemas.microsoft.com/office/powerpoint/2010/main" val="425328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2399-E43D-4A71-A6CA-4DA83CCEAFBE}"/>
              </a:ext>
            </a:extLst>
          </p:cNvPr>
          <p:cNvSpPr>
            <a:spLocks noGrp="1"/>
          </p:cNvSpPr>
          <p:nvPr>
            <p:ph type="title"/>
          </p:nvPr>
        </p:nvSpPr>
        <p:spPr/>
        <p:txBody>
          <a:bodyPr/>
          <a:lstStyle/>
          <a:p>
            <a:r>
              <a:rPr lang="en-GB" dirty="0"/>
              <a:t>Prototype story</a:t>
            </a:r>
          </a:p>
        </p:txBody>
      </p:sp>
      <p:pic>
        <p:nvPicPr>
          <p:cNvPr id="6" name="Picture Placeholder 5">
            <a:extLst>
              <a:ext uri="{FF2B5EF4-FFF2-40B4-BE49-F238E27FC236}">
                <a16:creationId xmlns:a16="http://schemas.microsoft.com/office/drawing/2014/main" id="{2933CF80-E9B6-44CC-96C7-0A9CDF44EA6A}"/>
              </a:ext>
            </a:extLst>
          </p:cNvPr>
          <p:cNvPicPr>
            <a:picLocks noGrp="1" noChangeAspect="1"/>
          </p:cNvPicPr>
          <p:nvPr>
            <p:ph type="pic" idx="1"/>
          </p:nvPr>
        </p:nvPicPr>
        <p:blipFill rotWithShape="1">
          <a:blip r:embed="rId3"/>
          <a:srcRect t="14046" b="14046"/>
          <a:stretch/>
        </p:blipFill>
        <p:spPr/>
      </p:pic>
      <p:sp>
        <p:nvSpPr>
          <p:cNvPr id="4" name="Text Placeholder 3">
            <a:extLst>
              <a:ext uri="{FF2B5EF4-FFF2-40B4-BE49-F238E27FC236}">
                <a16:creationId xmlns:a16="http://schemas.microsoft.com/office/drawing/2014/main" id="{23715285-9FDB-4913-94E2-F96019BCF051}"/>
              </a:ext>
            </a:extLst>
          </p:cNvPr>
          <p:cNvSpPr>
            <a:spLocks noGrp="1"/>
          </p:cNvSpPr>
          <p:nvPr>
            <p:ph type="body" sz="half" idx="2"/>
          </p:nvPr>
        </p:nvSpPr>
        <p:spPr/>
        <p:txBody>
          <a:bodyPr/>
          <a:lstStyle/>
          <a:p>
            <a:r>
              <a:rPr lang="en-GB" dirty="0"/>
              <a:t>The Story and Environment plan</a:t>
            </a:r>
          </a:p>
        </p:txBody>
      </p:sp>
    </p:spTree>
    <p:extLst>
      <p:ext uri="{BB962C8B-B14F-4D97-AF65-F5344CB8AC3E}">
        <p14:creationId xmlns:p14="http://schemas.microsoft.com/office/powerpoint/2010/main" val="1197676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C78B-4CDA-4AB9-9BBB-5E8E2DF4C9A0}"/>
              </a:ext>
            </a:extLst>
          </p:cNvPr>
          <p:cNvSpPr>
            <a:spLocks noGrp="1"/>
          </p:cNvSpPr>
          <p:nvPr>
            <p:ph type="title"/>
          </p:nvPr>
        </p:nvSpPr>
        <p:spPr/>
        <p:txBody>
          <a:bodyPr/>
          <a:lstStyle/>
          <a:p>
            <a:r>
              <a:rPr lang="en-GB" dirty="0"/>
              <a:t>The Development</a:t>
            </a:r>
          </a:p>
        </p:txBody>
      </p:sp>
      <p:sp>
        <p:nvSpPr>
          <p:cNvPr id="4" name="Text Placeholder 3">
            <a:extLst>
              <a:ext uri="{FF2B5EF4-FFF2-40B4-BE49-F238E27FC236}">
                <a16:creationId xmlns:a16="http://schemas.microsoft.com/office/drawing/2014/main" id="{C0F85313-338E-4BB6-A326-46FBD7D418CC}"/>
              </a:ext>
            </a:extLst>
          </p:cNvPr>
          <p:cNvSpPr>
            <a:spLocks noGrp="1"/>
          </p:cNvSpPr>
          <p:nvPr>
            <p:ph type="body" sz="half" idx="2"/>
          </p:nvPr>
        </p:nvSpPr>
        <p:spPr/>
        <p:txBody>
          <a:bodyPr/>
          <a:lstStyle/>
          <a:p>
            <a:r>
              <a:rPr lang="en-GB" dirty="0"/>
              <a:t>Methodologies and Strategies for Research and Development</a:t>
            </a:r>
          </a:p>
        </p:txBody>
      </p:sp>
      <p:pic>
        <p:nvPicPr>
          <p:cNvPr id="3076" name="Picture 4" descr="VOID: A VR Game">
            <a:extLst>
              <a:ext uri="{FF2B5EF4-FFF2-40B4-BE49-F238E27FC236}">
                <a16:creationId xmlns:a16="http://schemas.microsoft.com/office/drawing/2014/main" id="{751A925C-CFEF-4A84-A6E1-A397A4A1F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085" y="649514"/>
            <a:ext cx="4842929" cy="363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B8EBE8B-B44C-4ECD-B8D6-824761929A31}"/>
              </a:ext>
            </a:extLst>
          </p:cNvPr>
          <p:cNvPicPr>
            <a:picLocks noChangeAspect="1"/>
          </p:cNvPicPr>
          <p:nvPr/>
        </p:nvPicPr>
        <p:blipFill rotWithShape="1">
          <a:blip r:embed="rId4">
            <a:extLst>
              <a:ext uri="{28A0092B-C50C-407E-A947-70E740481C1C}">
                <a14:useLocalDpi xmlns:a14="http://schemas.microsoft.com/office/drawing/2010/main" val="0"/>
              </a:ext>
            </a:extLst>
          </a:blip>
          <a:srcRect l="14288"/>
          <a:stretch/>
        </p:blipFill>
        <p:spPr>
          <a:xfrm flipH="1">
            <a:off x="5592760" y="641673"/>
            <a:ext cx="5496155" cy="3640041"/>
          </a:xfrm>
          <a:prstGeom prst="rect">
            <a:avLst/>
          </a:prstGeom>
        </p:spPr>
      </p:pic>
    </p:spTree>
    <p:extLst>
      <p:ext uri="{BB962C8B-B14F-4D97-AF65-F5344CB8AC3E}">
        <p14:creationId xmlns:p14="http://schemas.microsoft.com/office/powerpoint/2010/main" val="237333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4897-7FBC-4ED7-B8C2-7F0429392C40}"/>
              </a:ext>
            </a:extLst>
          </p:cNvPr>
          <p:cNvSpPr>
            <a:spLocks noGrp="1"/>
          </p:cNvSpPr>
          <p:nvPr>
            <p:ph type="title"/>
          </p:nvPr>
        </p:nvSpPr>
        <p:spPr/>
        <p:txBody>
          <a:bodyPr/>
          <a:lstStyle/>
          <a:p>
            <a:r>
              <a:rPr lang="en-GB" dirty="0"/>
              <a:t>Project and Team Plan</a:t>
            </a:r>
          </a:p>
        </p:txBody>
      </p:sp>
      <p:sp>
        <p:nvSpPr>
          <p:cNvPr id="4" name="Text Placeholder 3">
            <a:extLst>
              <a:ext uri="{FF2B5EF4-FFF2-40B4-BE49-F238E27FC236}">
                <a16:creationId xmlns:a16="http://schemas.microsoft.com/office/drawing/2014/main" id="{90C7BE34-A61B-47FC-8FF5-8E33D51B3730}"/>
              </a:ext>
            </a:extLst>
          </p:cNvPr>
          <p:cNvSpPr>
            <a:spLocks noGrp="1"/>
          </p:cNvSpPr>
          <p:nvPr>
            <p:ph type="body" sz="half" idx="2"/>
          </p:nvPr>
        </p:nvSpPr>
        <p:spPr/>
        <p:txBody>
          <a:bodyPr/>
          <a:lstStyle/>
          <a:p>
            <a:endParaRPr lang="en-GB"/>
          </a:p>
        </p:txBody>
      </p:sp>
      <p:pic>
        <p:nvPicPr>
          <p:cNvPr id="10" name="Picture 9">
            <a:extLst>
              <a:ext uri="{FF2B5EF4-FFF2-40B4-BE49-F238E27FC236}">
                <a16:creationId xmlns:a16="http://schemas.microsoft.com/office/drawing/2014/main" id="{EE29CB75-9392-4C79-8155-029702B5A191}"/>
              </a:ext>
            </a:extLst>
          </p:cNvPr>
          <p:cNvPicPr>
            <a:picLocks noChangeAspect="1"/>
          </p:cNvPicPr>
          <p:nvPr/>
        </p:nvPicPr>
        <p:blipFill>
          <a:blip r:embed="rId3"/>
          <a:stretch>
            <a:fillRect/>
          </a:stretch>
        </p:blipFill>
        <p:spPr>
          <a:xfrm>
            <a:off x="1415587" y="1473990"/>
            <a:ext cx="9350178" cy="1637510"/>
          </a:xfrm>
          <a:prstGeom prst="rect">
            <a:avLst/>
          </a:prstGeom>
        </p:spPr>
      </p:pic>
    </p:spTree>
    <p:extLst>
      <p:ext uri="{BB962C8B-B14F-4D97-AF65-F5344CB8AC3E}">
        <p14:creationId xmlns:p14="http://schemas.microsoft.com/office/powerpoint/2010/main" val="1826315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163</TotalTime>
  <Words>3654</Words>
  <Application>Microsoft Office PowerPoint</Application>
  <PresentationFormat>Widescreen</PresentationFormat>
  <Paragraphs>198</Paragraphs>
  <Slides>13</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Calisto MT</vt:lpstr>
      <vt:lpstr>inherit</vt:lpstr>
      <vt:lpstr>Open Sans</vt:lpstr>
      <vt:lpstr>Wingdings 2</vt:lpstr>
      <vt:lpstr>Slate</vt:lpstr>
      <vt:lpstr>The development of an effective Audio-Visual Horror experience in Virtual Reality</vt:lpstr>
      <vt:lpstr>What is the project?</vt:lpstr>
      <vt:lpstr>Contextualisation</vt:lpstr>
      <vt:lpstr>Contextualisation</vt:lpstr>
      <vt:lpstr>Influences</vt:lpstr>
      <vt:lpstr>The Design</vt:lpstr>
      <vt:lpstr>Prototype story</vt:lpstr>
      <vt:lpstr>The Development</vt:lpstr>
      <vt:lpstr>Project and Team Plan</vt:lpstr>
      <vt:lpstr>Gibbs Reflective Cycle</vt:lpstr>
      <vt:lpstr>Testing, Marketing and Distribution</vt:lpstr>
      <vt:lpstr>Confidence in Project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Woodward</dc:creator>
  <cp:lastModifiedBy>Anthony Woodward</cp:lastModifiedBy>
  <cp:revision>14</cp:revision>
  <dcterms:created xsi:type="dcterms:W3CDTF">2021-06-24T14:57:07Z</dcterms:created>
  <dcterms:modified xsi:type="dcterms:W3CDTF">2021-06-24T17:40:29Z</dcterms:modified>
</cp:coreProperties>
</file>